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87" r:id="rId2"/>
    <p:sldId id="257" r:id="rId3"/>
    <p:sldId id="258" r:id="rId4"/>
    <p:sldId id="259" r:id="rId5"/>
    <p:sldId id="291" r:id="rId6"/>
    <p:sldId id="277" r:id="rId7"/>
    <p:sldId id="278" r:id="rId8"/>
    <p:sldId id="279" r:id="rId9"/>
    <p:sldId id="293" r:id="rId10"/>
    <p:sldId id="283" r:id="rId11"/>
    <p:sldId id="265" r:id="rId12"/>
    <p:sldId id="284" r:id="rId13"/>
    <p:sldId id="327" r:id="rId14"/>
    <p:sldId id="269" r:id="rId15"/>
    <p:sldId id="297" r:id="rId16"/>
    <p:sldId id="326" r:id="rId17"/>
    <p:sldId id="324" r:id="rId18"/>
    <p:sldId id="325" r:id="rId19"/>
    <p:sldId id="328" r:id="rId20"/>
    <p:sldId id="330" r:id="rId21"/>
    <p:sldId id="331" r:id="rId22"/>
    <p:sldId id="295" r:id="rId23"/>
    <p:sldId id="296" r:id="rId24"/>
    <p:sldId id="300" r:id="rId25"/>
    <p:sldId id="307" r:id="rId26"/>
    <p:sldId id="314" r:id="rId27"/>
    <p:sldId id="302" r:id="rId28"/>
    <p:sldId id="308" r:id="rId29"/>
    <p:sldId id="319" r:id="rId30"/>
    <p:sldId id="320" r:id="rId31"/>
    <p:sldId id="310" r:id="rId32"/>
    <p:sldId id="304" r:id="rId33"/>
    <p:sldId id="306" r:id="rId34"/>
    <p:sldId id="323" r:id="rId35"/>
    <p:sldId id="311" r:id="rId36"/>
    <p:sldId id="274" r:id="rId37"/>
  </p:sldIdLst>
  <p:sldSz cx="9144000" cy="6858000" type="screen4x3"/>
  <p:notesSz cx="6794500" cy="9931400"/>
  <p:defaultTextStyle>
    <a:defPPr>
      <a:defRPr lang="en-GB"/>
    </a:defPPr>
    <a:lvl1pPr algn="r" rtl="0" fontAlgn="base">
      <a:spcBef>
        <a:spcPct val="0"/>
      </a:spcBef>
      <a:spcAft>
        <a:spcPct val="0"/>
      </a:spcAft>
      <a:defRPr sz="6000" kern="1200">
        <a:solidFill>
          <a:schemeClr val="tx1"/>
        </a:solidFill>
        <a:latin typeface="Arial" pitchFamily="34" charset="0"/>
        <a:ea typeface="+mn-ea"/>
        <a:cs typeface="Arial" pitchFamily="34" charset="0"/>
      </a:defRPr>
    </a:lvl1pPr>
    <a:lvl2pPr marL="457200" algn="r" rtl="0" fontAlgn="base">
      <a:spcBef>
        <a:spcPct val="0"/>
      </a:spcBef>
      <a:spcAft>
        <a:spcPct val="0"/>
      </a:spcAft>
      <a:defRPr sz="6000" kern="1200">
        <a:solidFill>
          <a:schemeClr val="tx1"/>
        </a:solidFill>
        <a:latin typeface="Arial" pitchFamily="34" charset="0"/>
        <a:ea typeface="+mn-ea"/>
        <a:cs typeface="Arial" pitchFamily="34" charset="0"/>
      </a:defRPr>
    </a:lvl2pPr>
    <a:lvl3pPr marL="914400" algn="r" rtl="0" fontAlgn="base">
      <a:spcBef>
        <a:spcPct val="0"/>
      </a:spcBef>
      <a:spcAft>
        <a:spcPct val="0"/>
      </a:spcAft>
      <a:defRPr sz="6000" kern="1200">
        <a:solidFill>
          <a:schemeClr val="tx1"/>
        </a:solidFill>
        <a:latin typeface="Arial" pitchFamily="34" charset="0"/>
        <a:ea typeface="+mn-ea"/>
        <a:cs typeface="Arial" pitchFamily="34" charset="0"/>
      </a:defRPr>
    </a:lvl3pPr>
    <a:lvl4pPr marL="1371600" algn="r" rtl="0" fontAlgn="base">
      <a:spcBef>
        <a:spcPct val="0"/>
      </a:spcBef>
      <a:spcAft>
        <a:spcPct val="0"/>
      </a:spcAft>
      <a:defRPr sz="6000" kern="1200">
        <a:solidFill>
          <a:schemeClr val="tx1"/>
        </a:solidFill>
        <a:latin typeface="Arial" pitchFamily="34" charset="0"/>
        <a:ea typeface="+mn-ea"/>
        <a:cs typeface="Arial" pitchFamily="34" charset="0"/>
      </a:defRPr>
    </a:lvl4pPr>
    <a:lvl5pPr marL="1828800" algn="r" rtl="0" fontAlgn="base">
      <a:spcBef>
        <a:spcPct val="0"/>
      </a:spcBef>
      <a:spcAft>
        <a:spcPct val="0"/>
      </a:spcAft>
      <a:defRPr sz="6000" kern="1200">
        <a:solidFill>
          <a:schemeClr val="tx1"/>
        </a:solidFill>
        <a:latin typeface="Arial" pitchFamily="34" charset="0"/>
        <a:ea typeface="+mn-ea"/>
        <a:cs typeface="Arial" pitchFamily="34" charset="0"/>
      </a:defRPr>
    </a:lvl5pPr>
    <a:lvl6pPr marL="2286000" algn="l" defTabSz="914400" rtl="0" eaLnBrk="1" latinLnBrk="0" hangingPunct="1">
      <a:defRPr sz="6000" kern="1200">
        <a:solidFill>
          <a:schemeClr val="tx1"/>
        </a:solidFill>
        <a:latin typeface="Arial" pitchFamily="34" charset="0"/>
        <a:ea typeface="+mn-ea"/>
        <a:cs typeface="Arial" pitchFamily="34" charset="0"/>
      </a:defRPr>
    </a:lvl6pPr>
    <a:lvl7pPr marL="2743200" algn="l" defTabSz="914400" rtl="0" eaLnBrk="1" latinLnBrk="0" hangingPunct="1">
      <a:defRPr sz="6000" kern="1200">
        <a:solidFill>
          <a:schemeClr val="tx1"/>
        </a:solidFill>
        <a:latin typeface="Arial" pitchFamily="34" charset="0"/>
        <a:ea typeface="+mn-ea"/>
        <a:cs typeface="Arial" pitchFamily="34" charset="0"/>
      </a:defRPr>
    </a:lvl7pPr>
    <a:lvl8pPr marL="3200400" algn="l" defTabSz="914400" rtl="0" eaLnBrk="1" latinLnBrk="0" hangingPunct="1">
      <a:defRPr sz="6000" kern="1200">
        <a:solidFill>
          <a:schemeClr val="tx1"/>
        </a:solidFill>
        <a:latin typeface="Arial" pitchFamily="34" charset="0"/>
        <a:ea typeface="+mn-ea"/>
        <a:cs typeface="Arial" pitchFamily="34" charset="0"/>
      </a:defRPr>
    </a:lvl8pPr>
    <a:lvl9pPr marL="3657600" algn="l" defTabSz="914400" rtl="0" eaLnBrk="1" latinLnBrk="0" hangingPunct="1">
      <a:defRPr sz="60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99FF"/>
    <a:srgbClr val="00CC00"/>
    <a:srgbClr val="DDDDDD"/>
    <a:srgbClr val="777777"/>
    <a:srgbClr val="CCECFF"/>
    <a:srgbClr val="6699FF"/>
    <a:srgbClr val="66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528" autoAdjust="0"/>
    <p:restoredTop sz="95951" autoAdjust="0"/>
  </p:normalViewPr>
  <p:slideViewPr>
    <p:cSldViewPr snapToGrid="0" snapToObjects="1">
      <p:cViewPr varScale="1">
        <p:scale>
          <a:sx n="71" d="100"/>
          <a:sy n="71" d="100"/>
        </p:scale>
        <p:origin x="-138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gridSpacing cx="39327138" cy="393271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SackdaS\Local%20Settings\Temporary%20Internet%20Files\Content.Outlook\83ZGTO3W\C1%20final.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SackdaS\Local%20Settings\Temporary%20Internet%20Files\Content.Outlook\83ZGTO3W\C1%20final.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Documents%20and%20Settings\SackdaS\Local%20Settings\Temporary%20Internet%20Files\Content.Outlook\83ZGTO3W\C1%20final.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Documents%20and%20Settings\SackdaS\Local%20Settings\Temporary%20Internet%20Files\Content.Outlook\83ZGTO3W\C1%20final.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849609062025183"/>
          <c:y val="9.7696850393701379E-2"/>
          <c:w val="0.84619864622185692"/>
          <c:h val="0.7750769174686517"/>
        </c:manualLayout>
      </c:layout>
      <c:areaChart>
        <c:grouping val="stacked"/>
        <c:ser>
          <c:idx val="0"/>
          <c:order val="0"/>
          <c:tx>
            <c:strRef>
              <c:f>'fig 1.2'!$B$17</c:f>
              <c:strCache>
                <c:ptCount val="1"/>
                <c:pt idx="0">
                  <c:v>Industry sector</c:v>
                </c:pt>
              </c:strCache>
            </c:strRef>
          </c:tx>
          <c:cat>
            <c:numRef>
              <c:f>'fig 1.2'!$W$2:$AO$2</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1.2'!$W$17:$AO$17</c:f>
              <c:numCache>
                <c:formatCode>General</c:formatCode>
                <c:ptCount val="19"/>
                <c:pt idx="0">
                  <c:v>2.0071250000000012</c:v>
                </c:pt>
                <c:pt idx="1">
                  <c:v>1.9789909999999979</c:v>
                </c:pt>
                <c:pt idx="2">
                  <c:v>1.9436639999999972</c:v>
                </c:pt>
                <c:pt idx="3">
                  <c:v>1.896944</c:v>
                </c:pt>
                <c:pt idx="4">
                  <c:v>1.9040659999999998</c:v>
                </c:pt>
                <c:pt idx="5">
                  <c:v>1.9756870000000011</c:v>
                </c:pt>
                <c:pt idx="6">
                  <c:v>1.9740430000000011</c:v>
                </c:pt>
                <c:pt idx="7">
                  <c:v>1.982338000000001</c:v>
                </c:pt>
                <c:pt idx="8">
                  <c:v>1.9596570000000011</c:v>
                </c:pt>
                <c:pt idx="9">
                  <c:v>1.9714109999999998</c:v>
                </c:pt>
                <c:pt idx="10">
                  <c:v>2.027854</c:v>
                </c:pt>
                <c:pt idx="11">
                  <c:v>1.9882840000000011</c:v>
                </c:pt>
                <c:pt idx="12">
                  <c:v>2.039593</c:v>
                </c:pt>
                <c:pt idx="13">
                  <c:v>2.1111519999999997</c:v>
                </c:pt>
                <c:pt idx="14">
                  <c:v>2.2364019999999987</c:v>
                </c:pt>
                <c:pt idx="15">
                  <c:v>2.3037160000000001</c:v>
                </c:pt>
                <c:pt idx="16">
                  <c:v>2.4036789999999977</c:v>
                </c:pt>
                <c:pt idx="17">
                  <c:v>2.4822319999999998</c:v>
                </c:pt>
                <c:pt idx="18">
                  <c:v>2.5447139999999999</c:v>
                </c:pt>
              </c:numCache>
            </c:numRef>
          </c:val>
        </c:ser>
        <c:ser>
          <c:idx val="1"/>
          <c:order val="1"/>
          <c:tx>
            <c:strRef>
              <c:f>'fig 1.2'!$B$18</c:f>
              <c:strCache>
                <c:ptCount val="1"/>
                <c:pt idx="0">
                  <c:v>Transport sector</c:v>
                </c:pt>
              </c:strCache>
            </c:strRef>
          </c:tx>
          <c:cat>
            <c:numRef>
              <c:f>'fig 1.2'!$W$2:$AO$2</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1.2'!$W$18:$AO$18</c:f>
              <c:numCache>
                <c:formatCode>General</c:formatCode>
                <c:ptCount val="19"/>
                <c:pt idx="0">
                  <c:v>1.3673359999999999</c:v>
                </c:pt>
                <c:pt idx="1">
                  <c:v>1.3839649999999966</c:v>
                </c:pt>
                <c:pt idx="2">
                  <c:v>1.4050019999999965</c:v>
                </c:pt>
                <c:pt idx="3">
                  <c:v>1.4242219999999965</c:v>
                </c:pt>
                <c:pt idx="4">
                  <c:v>1.4505839999999999</c:v>
                </c:pt>
                <c:pt idx="5">
                  <c:v>1.4872909999999966</c:v>
                </c:pt>
                <c:pt idx="6">
                  <c:v>1.524556</c:v>
                </c:pt>
                <c:pt idx="7">
                  <c:v>1.5550459999999999</c:v>
                </c:pt>
                <c:pt idx="8">
                  <c:v>1.59626</c:v>
                </c:pt>
                <c:pt idx="9">
                  <c:v>1.6366959999999999</c:v>
                </c:pt>
                <c:pt idx="10">
                  <c:v>1.659408</c:v>
                </c:pt>
                <c:pt idx="11">
                  <c:v>1.6770560000000001</c:v>
                </c:pt>
                <c:pt idx="12">
                  <c:v>1.7095289999999979</c:v>
                </c:pt>
                <c:pt idx="13">
                  <c:v>1.751976</c:v>
                </c:pt>
                <c:pt idx="14">
                  <c:v>1.8109679999999999</c:v>
                </c:pt>
                <c:pt idx="15">
                  <c:v>1.8424370000000001</c:v>
                </c:pt>
                <c:pt idx="16">
                  <c:v>1.8821650000000001</c:v>
                </c:pt>
                <c:pt idx="17">
                  <c:v>1.937370999999998</c:v>
                </c:pt>
                <c:pt idx="18">
                  <c:v>1.9467570000000021</c:v>
                </c:pt>
              </c:numCache>
            </c:numRef>
          </c:val>
        </c:ser>
        <c:ser>
          <c:idx val="2"/>
          <c:order val="2"/>
          <c:tx>
            <c:strRef>
              <c:f>'fig 1.2'!$B$19</c:f>
              <c:strCache>
                <c:ptCount val="1"/>
                <c:pt idx="0">
                  <c:v>Residential</c:v>
                </c:pt>
              </c:strCache>
            </c:strRef>
          </c:tx>
          <c:cat>
            <c:numRef>
              <c:f>'fig 1.2'!$W$2:$AO$2</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1.2'!$W$19:$AO$19</c:f>
              <c:numCache>
                <c:formatCode>General</c:formatCode>
                <c:ptCount val="19"/>
                <c:pt idx="0">
                  <c:v>1.500445</c:v>
                </c:pt>
                <c:pt idx="1">
                  <c:v>1.5274989999999968</c:v>
                </c:pt>
                <c:pt idx="2">
                  <c:v>1.5311209999999968</c:v>
                </c:pt>
                <c:pt idx="3">
                  <c:v>1.6746909999999999</c:v>
                </c:pt>
                <c:pt idx="4">
                  <c:v>1.6561580000000036</c:v>
                </c:pt>
                <c:pt idx="5">
                  <c:v>1.691168</c:v>
                </c:pt>
                <c:pt idx="6">
                  <c:v>1.744505000000002</c:v>
                </c:pt>
                <c:pt idx="7">
                  <c:v>1.7238839999999989</c:v>
                </c:pt>
                <c:pt idx="8">
                  <c:v>1.7104239999999988</c:v>
                </c:pt>
                <c:pt idx="9">
                  <c:v>1.741071</c:v>
                </c:pt>
                <c:pt idx="10">
                  <c:v>1.7761750000000025</c:v>
                </c:pt>
                <c:pt idx="11">
                  <c:v>1.799607000000002</c:v>
                </c:pt>
                <c:pt idx="12">
                  <c:v>1.809151</c:v>
                </c:pt>
                <c:pt idx="13">
                  <c:v>1.8535909999999998</c:v>
                </c:pt>
                <c:pt idx="14">
                  <c:v>1.8716349999999968</c:v>
                </c:pt>
                <c:pt idx="15">
                  <c:v>1.8816209999999998</c:v>
                </c:pt>
                <c:pt idx="16">
                  <c:v>1.8905320000000001</c:v>
                </c:pt>
                <c:pt idx="17">
                  <c:v>1.9176819999999979</c:v>
                </c:pt>
                <c:pt idx="18">
                  <c:v>1.9649379999999999</c:v>
                </c:pt>
              </c:numCache>
            </c:numRef>
          </c:val>
        </c:ser>
        <c:ser>
          <c:idx val="3"/>
          <c:order val="3"/>
          <c:tx>
            <c:strRef>
              <c:f>'fig 1.2'!$B$20</c:f>
              <c:strCache>
                <c:ptCount val="1"/>
                <c:pt idx="0">
                  <c:v>Energy sector</c:v>
                </c:pt>
              </c:strCache>
            </c:strRef>
          </c:tx>
          <c:cat>
            <c:numRef>
              <c:f>'fig 1.2'!$W$2:$AO$2</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1.2'!$W$20:$AO$20</c:f>
              <c:numCache>
                <c:formatCode>General</c:formatCode>
                <c:ptCount val="19"/>
                <c:pt idx="0">
                  <c:v>0.47839460000000084</c:v>
                </c:pt>
                <c:pt idx="1">
                  <c:v>0.48136840000000125</c:v>
                </c:pt>
                <c:pt idx="2">
                  <c:v>0.49672770000000038</c:v>
                </c:pt>
                <c:pt idx="3">
                  <c:v>0.50924369999999997</c:v>
                </c:pt>
                <c:pt idx="4">
                  <c:v>0.51989609999999997</c:v>
                </c:pt>
                <c:pt idx="5">
                  <c:v>0.5401859</c:v>
                </c:pt>
                <c:pt idx="6">
                  <c:v>0.55787759999999997</c:v>
                </c:pt>
                <c:pt idx="7">
                  <c:v>0.57940340000000001</c:v>
                </c:pt>
                <c:pt idx="8">
                  <c:v>0.59376940000000111</c:v>
                </c:pt>
                <c:pt idx="9">
                  <c:v>0.58191759999999859</c:v>
                </c:pt>
                <c:pt idx="10">
                  <c:v>0.58997530000000065</c:v>
                </c:pt>
                <c:pt idx="11">
                  <c:v>0.57832969999999995</c:v>
                </c:pt>
                <c:pt idx="12">
                  <c:v>0.58658529999999931</c:v>
                </c:pt>
                <c:pt idx="13">
                  <c:v>0.61854580000000203</c:v>
                </c:pt>
                <c:pt idx="14">
                  <c:v>0.63989359999999995</c:v>
                </c:pt>
                <c:pt idx="15">
                  <c:v>0.66658090000000003</c:v>
                </c:pt>
                <c:pt idx="16">
                  <c:v>0.69062390000000196</c:v>
                </c:pt>
                <c:pt idx="17">
                  <c:v>0.7167044000000018</c:v>
                </c:pt>
                <c:pt idx="18">
                  <c:v>0.73618139999999999</c:v>
                </c:pt>
              </c:numCache>
            </c:numRef>
          </c:val>
        </c:ser>
        <c:ser>
          <c:idx val="4"/>
          <c:order val="4"/>
          <c:tx>
            <c:strRef>
              <c:f>'fig 1.2'!$B$21</c:f>
              <c:strCache>
                <c:ptCount val="1"/>
                <c:pt idx="0">
                  <c:v>Commercial and public services</c:v>
                </c:pt>
              </c:strCache>
            </c:strRef>
          </c:tx>
          <c:cat>
            <c:numRef>
              <c:f>'fig 1.2'!$W$2:$AO$2</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1.2'!$W$21:$AO$21</c:f>
              <c:numCache>
                <c:formatCode>General</c:formatCode>
                <c:ptCount val="19"/>
                <c:pt idx="0">
                  <c:v>0.45298080000000102</c:v>
                </c:pt>
                <c:pt idx="1">
                  <c:v>0.46691100000000002</c:v>
                </c:pt>
                <c:pt idx="2">
                  <c:v>0.45488280000000114</c:v>
                </c:pt>
                <c:pt idx="3">
                  <c:v>0.47916210000000031</c:v>
                </c:pt>
                <c:pt idx="4">
                  <c:v>0.49004400000000031</c:v>
                </c:pt>
                <c:pt idx="5">
                  <c:v>0.50448129999999958</c:v>
                </c:pt>
                <c:pt idx="6">
                  <c:v>0.52905480000000005</c:v>
                </c:pt>
                <c:pt idx="7">
                  <c:v>0.53049009999999996</c:v>
                </c:pt>
                <c:pt idx="8">
                  <c:v>0.53022940000000063</c:v>
                </c:pt>
                <c:pt idx="9">
                  <c:v>0.55058409999999958</c:v>
                </c:pt>
                <c:pt idx="10">
                  <c:v>0.55857109999999999</c:v>
                </c:pt>
                <c:pt idx="11">
                  <c:v>0.57120150000000003</c:v>
                </c:pt>
                <c:pt idx="12">
                  <c:v>0.57443739999999821</c:v>
                </c:pt>
                <c:pt idx="13">
                  <c:v>0.60035740000000004</c:v>
                </c:pt>
                <c:pt idx="14">
                  <c:v>0.62014059999999993</c:v>
                </c:pt>
                <c:pt idx="15">
                  <c:v>0.64412030000000065</c:v>
                </c:pt>
                <c:pt idx="16">
                  <c:v>0.65172110000000194</c:v>
                </c:pt>
                <c:pt idx="17">
                  <c:v>0.66813140000000204</c:v>
                </c:pt>
                <c:pt idx="18">
                  <c:v>0.69208740000000124</c:v>
                </c:pt>
              </c:numCache>
            </c:numRef>
          </c:val>
        </c:ser>
        <c:ser>
          <c:idx val="5"/>
          <c:order val="5"/>
          <c:tx>
            <c:strRef>
              <c:f>'fig 1.2'!$B$22</c:f>
              <c:strCache>
                <c:ptCount val="1"/>
                <c:pt idx="0">
                  <c:v>Agriculture, forestry, fishing</c:v>
                </c:pt>
              </c:strCache>
            </c:strRef>
          </c:tx>
          <c:cat>
            <c:numRef>
              <c:f>'fig 1.2'!$W$2:$AO$2</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1.2'!$W$22:$AO$22</c:f>
              <c:numCache>
                <c:formatCode>General</c:formatCode>
                <c:ptCount val="19"/>
                <c:pt idx="0">
                  <c:v>0.16380540000000046</c:v>
                </c:pt>
                <c:pt idx="1">
                  <c:v>0.16662860000000004</c:v>
                </c:pt>
                <c:pt idx="2">
                  <c:v>0.15889300000000048</c:v>
                </c:pt>
                <c:pt idx="3">
                  <c:v>0.16255330000000032</c:v>
                </c:pt>
                <c:pt idx="4">
                  <c:v>0.16718740000000037</c:v>
                </c:pt>
                <c:pt idx="5">
                  <c:v>0.16926370000000049</c:v>
                </c:pt>
                <c:pt idx="6">
                  <c:v>0.16889410000000049</c:v>
                </c:pt>
                <c:pt idx="7">
                  <c:v>0.16916050000000021</c:v>
                </c:pt>
                <c:pt idx="8">
                  <c:v>0.16497880000000029</c:v>
                </c:pt>
                <c:pt idx="9">
                  <c:v>0.16301610000000058</c:v>
                </c:pt>
                <c:pt idx="10">
                  <c:v>0.16151320000000063</c:v>
                </c:pt>
                <c:pt idx="11">
                  <c:v>0.16269380000000028</c:v>
                </c:pt>
                <c:pt idx="12">
                  <c:v>0.16186290000000031</c:v>
                </c:pt>
                <c:pt idx="13">
                  <c:v>0.16288179999999999</c:v>
                </c:pt>
                <c:pt idx="14">
                  <c:v>0.17589430000000039</c:v>
                </c:pt>
                <c:pt idx="15">
                  <c:v>0.17971900000000063</c:v>
                </c:pt>
                <c:pt idx="16">
                  <c:v>0.18156190000000039</c:v>
                </c:pt>
                <c:pt idx="17">
                  <c:v>0.1826605</c:v>
                </c:pt>
                <c:pt idx="18">
                  <c:v>0.1704735</c:v>
                </c:pt>
              </c:numCache>
            </c:numRef>
          </c:val>
        </c:ser>
        <c:ser>
          <c:idx val="6"/>
          <c:order val="6"/>
          <c:tx>
            <c:strRef>
              <c:f>'fig 1.2'!$B$23</c:f>
              <c:strCache>
                <c:ptCount val="1"/>
                <c:pt idx="0">
                  <c:v>Minining and construction</c:v>
                </c:pt>
              </c:strCache>
            </c:strRef>
          </c:tx>
          <c:spPr>
            <a:solidFill>
              <a:schemeClr val="tx1"/>
            </a:solidFill>
          </c:spPr>
          <c:cat>
            <c:numRef>
              <c:f>'fig 1.2'!$W$2:$AO$2</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1.2'!$W$23:$AO$23</c:f>
              <c:numCache>
                <c:formatCode>General</c:formatCode>
                <c:ptCount val="19"/>
                <c:pt idx="0">
                  <c:v>7.5052100000000163E-2</c:v>
                </c:pt>
                <c:pt idx="1">
                  <c:v>6.6999809999999979E-2</c:v>
                </c:pt>
                <c:pt idx="2">
                  <c:v>6.5750809999999993E-2</c:v>
                </c:pt>
                <c:pt idx="3">
                  <c:v>7.6742240000000114E-2</c:v>
                </c:pt>
                <c:pt idx="4">
                  <c:v>7.243680000000019E-2</c:v>
                </c:pt>
                <c:pt idx="5">
                  <c:v>7.3445559999999965E-2</c:v>
                </c:pt>
                <c:pt idx="6">
                  <c:v>7.2046400000000163E-2</c:v>
                </c:pt>
                <c:pt idx="7">
                  <c:v>6.806343000000023E-2</c:v>
                </c:pt>
                <c:pt idx="8">
                  <c:v>6.736366000000038E-2</c:v>
                </c:pt>
                <c:pt idx="9">
                  <c:v>6.5509460000000033E-2</c:v>
                </c:pt>
                <c:pt idx="10">
                  <c:v>6.7874690000000237E-2</c:v>
                </c:pt>
                <c:pt idx="11">
                  <c:v>6.917580000000001E-2</c:v>
                </c:pt>
                <c:pt idx="12">
                  <c:v>7.0582770000000225E-2</c:v>
                </c:pt>
                <c:pt idx="13">
                  <c:v>7.4533040000000134E-2</c:v>
                </c:pt>
                <c:pt idx="14">
                  <c:v>8.6613410000000016E-2</c:v>
                </c:pt>
                <c:pt idx="15">
                  <c:v>9.9420950000000258E-2</c:v>
                </c:pt>
                <c:pt idx="16">
                  <c:v>0.10397110000000002</c:v>
                </c:pt>
                <c:pt idx="17">
                  <c:v>0.10915660000000026</c:v>
                </c:pt>
                <c:pt idx="18">
                  <c:v>0.1101061000000003</c:v>
                </c:pt>
              </c:numCache>
            </c:numRef>
          </c:val>
        </c:ser>
        <c:axId val="39791232"/>
        <c:axId val="39821696"/>
      </c:areaChart>
      <c:catAx>
        <c:axId val="39791232"/>
        <c:scaling>
          <c:orientation val="minMax"/>
        </c:scaling>
        <c:axPos val="b"/>
        <c:numFmt formatCode="General" sourceLinked="1"/>
        <c:tickLblPos val="nextTo"/>
        <c:txPr>
          <a:bodyPr/>
          <a:lstStyle/>
          <a:p>
            <a:pPr>
              <a:defRPr lang="en-US"/>
            </a:pPr>
            <a:endParaRPr lang="ru-RU"/>
          </a:p>
        </c:txPr>
        <c:crossAx val="39821696"/>
        <c:crosses val="autoZero"/>
        <c:auto val="1"/>
        <c:lblAlgn val="ctr"/>
        <c:lblOffset val="100"/>
        <c:tickLblSkip val="5"/>
      </c:catAx>
      <c:valAx>
        <c:axId val="39821696"/>
        <c:scaling>
          <c:orientation val="minMax"/>
        </c:scaling>
        <c:axPos val="l"/>
        <c:majorGridlines/>
        <c:title>
          <c:tx>
            <c:rich>
              <a:bodyPr rot="-5400000" vert="horz"/>
              <a:lstStyle/>
              <a:p>
                <a:pPr>
                  <a:defRPr lang="en-US"/>
                </a:pPr>
                <a:r>
                  <a:rPr lang="ru-RU" dirty="0" smtClean="0"/>
                  <a:t>Энергопотребление</a:t>
                </a:r>
                <a:r>
                  <a:rPr lang="ru-RU" baseline="0" dirty="0" smtClean="0"/>
                  <a:t> (</a:t>
                </a:r>
                <a:r>
                  <a:rPr lang="ru-RU" baseline="0" dirty="0" err="1" smtClean="0"/>
                  <a:t>Гтнэ</a:t>
                </a:r>
                <a:r>
                  <a:rPr lang="ru-RU" baseline="0" dirty="0" smtClean="0"/>
                  <a:t>) </a:t>
                </a:r>
                <a:endParaRPr lang="en-US" dirty="0"/>
              </a:p>
            </c:rich>
          </c:tx>
          <c:layout/>
        </c:title>
        <c:numFmt formatCode="#,##0.0" sourceLinked="0"/>
        <c:tickLblPos val="nextTo"/>
        <c:txPr>
          <a:bodyPr/>
          <a:lstStyle/>
          <a:p>
            <a:pPr>
              <a:defRPr lang="en-US"/>
            </a:pPr>
            <a:endParaRPr lang="ru-RU"/>
          </a:p>
        </c:txPr>
        <c:crossAx val="39791232"/>
        <c:crosses val="autoZero"/>
        <c:crossBetween val="midCat"/>
      </c:valAx>
    </c:plotArea>
    <c:plotVisOnly val="1"/>
    <c:dispBlanksAs val="zero"/>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lrMapOvr bg1="lt1" tx1="dk1" bg2="lt2" tx2="dk2" accent1="accent1" accent2="accent2" accent3="accent3" accent4="accent4" accent5="accent5" accent6="accent6" hlink="hlink" folHlink="folHlink"/>
  <c:chart>
    <c:plotArea>
      <c:layout>
        <c:manualLayout>
          <c:layoutTarget val="inner"/>
          <c:xMode val="edge"/>
          <c:yMode val="edge"/>
          <c:x val="0.41501976046097688"/>
          <c:y val="0.9728884608848356"/>
          <c:w val="0.58498023953902312"/>
          <c:h val="2.7111539115164611E-2"/>
        </c:manualLayout>
      </c:layout>
      <c:areaChart>
        <c:grouping val="stacked"/>
        <c:ser>
          <c:idx val="0"/>
          <c:order val="0"/>
          <c:tx>
            <c:strRef>
              <c:f>'fig 1.2'!$B$17</c:f>
              <c:strCache>
                <c:ptCount val="1"/>
                <c:pt idx="0">
                  <c:v>Industry sector</c:v>
                </c:pt>
              </c:strCache>
            </c:strRef>
          </c:tx>
          <c:dLbls>
            <c:showVal val="1"/>
          </c:dLbls>
          <c:cat>
            <c:numRef>
              <c:f>'fig 1.2'!$C$2:$AO$2</c:f>
              <c:numCache>
                <c:formatCode>General</c:formatCode>
                <c:ptCount val="3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numCache>
            </c:numRef>
          </c:cat>
          <c:val>
            <c:numRef>
              <c:f>'fig 1.2'!$C$17:$AO$17</c:f>
              <c:numCache>
                <c:formatCode>General</c:formatCode>
                <c:ptCount val="39"/>
                <c:pt idx="0">
                  <c:v>0.94762239999999998</c:v>
                </c:pt>
                <c:pt idx="1">
                  <c:v>1.3180639999999999</c:v>
                </c:pt>
                <c:pt idx="2">
                  <c:v>1.3632550000000001</c:v>
                </c:pt>
                <c:pt idx="3">
                  <c:v>1.4461939999999998</c:v>
                </c:pt>
                <c:pt idx="4">
                  <c:v>1.4422299999999975</c:v>
                </c:pt>
                <c:pt idx="5">
                  <c:v>1.3737139999999999</c:v>
                </c:pt>
                <c:pt idx="6">
                  <c:v>1.4457449999999972</c:v>
                </c:pt>
                <c:pt idx="7">
                  <c:v>1.5014709999999998</c:v>
                </c:pt>
                <c:pt idx="8">
                  <c:v>1.5321480000000001</c:v>
                </c:pt>
                <c:pt idx="9">
                  <c:v>1.6067830000000001</c:v>
                </c:pt>
                <c:pt idx="10">
                  <c:v>1.56958</c:v>
                </c:pt>
                <c:pt idx="11">
                  <c:v>1.5300880000000001</c:v>
                </c:pt>
                <c:pt idx="12">
                  <c:v>1.4719609999999972</c:v>
                </c:pt>
                <c:pt idx="13">
                  <c:v>1.460145</c:v>
                </c:pt>
                <c:pt idx="14">
                  <c:v>1.5495729999999999</c:v>
                </c:pt>
                <c:pt idx="15">
                  <c:v>1.5314729999999999</c:v>
                </c:pt>
                <c:pt idx="16">
                  <c:v>1.540565</c:v>
                </c:pt>
                <c:pt idx="17">
                  <c:v>1.6001520000000027</c:v>
                </c:pt>
                <c:pt idx="18">
                  <c:v>1.6608309999999999</c:v>
                </c:pt>
                <c:pt idx="19">
                  <c:v>1.6335259999999998</c:v>
                </c:pt>
                <c:pt idx="20">
                  <c:v>2.0071250000000012</c:v>
                </c:pt>
                <c:pt idx="21">
                  <c:v>1.9789909999999999</c:v>
                </c:pt>
                <c:pt idx="22">
                  <c:v>1.9436639999999998</c:v>
                </c:pt>
                <c:pt idx="23">
                  <c:v>1.896944</c:v>
                </c:pt>
                <c:pt idx="24">
                  <c:v>1.904066</c:v>
                </c:pt>
                <c:pt idx="25">
                  <c:v>1.9756870000000022</c:v>
                </c:pt>
                <c:pt idx="26">
                  <c:v>1.9740430000000024</c:v>
                </c:pt>
                <c:pt idx="27">
                  <c:v>1.9823380000000022</c:v>
                </c:pt>
                <c:pt idx="28">
                  <c:v>1.9596570000000024</c:v>
                </c:pt>
                <c:pt idx="29">
                  <c:v>1.971411</c:v>
                </c:pt>
                <c:pt idx="30">
                  <c:v>2.027854</c:v>
                </c:pt>
                <c:pt idx="31">
                  <c:v>1.9882840000000022</c:v>
                </c:pt>
                <c:pt idx="32">
                  <c:v>2.039593</c:v>
                </c:pt>
                <c:pt idx="33">
                  <c:v>2.1111519999999997</c:v>
                </c:pt>
                <c:pt idx="34">
                  <c:v>2.2364019999999987</c:v>
                </c:pt>
                <c:pt idx="35">
                  <c:v>2.3037160000000001</c:v>
                </c:pt>
                <c:pt idx="36">
                  <c:v>2.4036789999999977</c:v>
                </c:pt>
                <c:pt idx="37">
                  <c:v>2.4822319999999998</c:v>
                </c:pt>
                <c:pt idx="38">
                  <c:v>2.5447139999999999</c:v>
                </c:pt>
              </c:numCache>
            </c:numRef>
          </c:val>
        </c:ser>
        <c:ser>
          <c:idx val="1"/>
          <c:order val="1"/>
          <c:tx>
            <c:strRef>
              <c:f>'fig 1.2'!$B$18</c:f>
              <c:strCache>
                <c:ptCount val="1"/>
                <c:pt idx="0">
                  <c:v>Transport sector</c:v>
                </c:pt>
              </c:strCache>
            </c:strRef>
          </c:tx>
          <c:dLbls>
            <c:showVal val="1"/>
          </c:dLbls>
          <c:cat>
            <c:numRef>
              <c:f>'fig 1.2'!$C$2:$AO$2</c:f>
              <c:numCache>
                <c:formatCode>General</c:formatCode>
                <c:ptCount val="3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numCache>
            </c:numRef>
          </c:cat>
          <c:val>
            <c:numRef>
              <c:f>'fig 1.2'!$C$18:$AO$18</c:f>
              <c:numCache>
                <c:formatCode>General</c:formatCode>
                <c:ptCount val="39"/>
                <c:pt idx="0">
                  <c:v>0.57447309999999996</c:v>
                </c:pt>
                <c:pt idx="1">
                  <c:v>0.72721730000000007</c:v>
                </c:pt>
                <c:pt idx="2">
                  <c:v>0.77226609999999996</c:v>
                </c:pt>
                <c:pt idx="3">
                  <c:v>0.81903330000000008</c:v>
                </c:pt>
                <c:pt idx="4">
                  <c:v>0.8155133999999985</c:v>
                </c:pt>
                <c:pt idx="5">
                  <c:v>0.84085680000000063</c:v>
                </c:pt>
                <c:pt idx="6">
                  <c:v>0.88017480000000003</c:v>
                </c:pt>
                <c:pt idx="7">
                  <c:v>0.91499780000000064</c:v>
                </c:pt>
                <c:pt idx="8">
                  <c:v>0.96131049999999996</c:v>
                </c:pt>
                <c:pt idx="9">
                  <c:v>0.9765102999999995</c:v>
                </c:pt>
                <c:pt idx="10">
                  <c:v>0.96276839999999997</c:v>
                </c:pt>
                <c:pt idx="11">
                  <c:v>0.96320119999999998</c:v>
                </c:pt>
                <c:pt idx="12">
                  <c:v>0.96333190000000002</c:v>
                </c:pt>
                <c:pt idx="13">
                  <c:v>0.97959380000000063</c:v>
                </c:pt>
                <c:pt idx="14">
                  <c:v>1.0117509999999998</c:v>
                </c:pt>
                <c:pt idx="15">
                  <c:v>1.0265649999999977</c:v>
                </c:pt>
                <c:pt idx="16">
                  <c:v>1.0576649999999974</c:v>
                </c:pt>
                <c:pt idx="17">
                  <c:v>1.0985320000000001</c:v>
                </c:pt>
                <c:pt idx="18">
                  <c:v>1.154074</c:v>
                </c:pt>
                <c:pt idx="19">
                  <c:v>1.18787</c:v>
                </c:pt>
                <c:pt idx="20">
                  <c:v>1.3673359999999999</c:v>
                </c:pt>
                <c:pt idx="21">
                  <c:v>1.3839649999999974</c:v>
                </c:pt>
                <c:pt idx="22">
                  <c:v>1.4050019999999974</c:v>
                </c:pt>
                <c:pt idx="23">
                  <c:v>1.4242219999999974</c:v>
                </c:pt>
                <c:pt idx="24">
                  <c:v>1.4505839999999999</c:v>
                </c:pt>
                <c:pt idx="25">
                  <c:v>1.4872909999999975</c:v>
                </c:pt>
                <c:pt idx="26">
                  <c:v>1.524556</c:v>
                </c:pt>
                <c:pt idx="27">
                  <c:v>1.5550459999999999</c:v>
                </c:pt>
                <c:pt idx="28">
                  <c:v>1.59626</c:v>
                </c:pt>
                <c:pt idx="29">
                  <c:v>1.6366959999999999</c:v>
                </c:pt>
                <c:pt idx="30">
                  <c:v>1.659408</c:v>
                </c:pt>
                <c:pt idx="31">
                  <c:v>1.6770560000000001</c:v>
                </c:pt>
                <c:pt idx="32">
                  <c:v>1.7095289999999972</c:v>
                </c:pt>
                <c:pt idx="33">
                  <c:v>1.7519759999999998</c:v>
                </c:pt>
                <c:pt idx="34">
                  <c:v>1.8109679999999999</c:v>
                </c:pt>
                <c:pt idx="35">
                  <c:v>1.8424370000000001</c:v>
                </c:pt>
                <c:pt idx="36">
                  <c:v>1.8821650000000001</c:v>
                </c:pt>
                <c:pt idx="37">
                  <c:v>1.937371</c:v>
                </c:pt>
                <c:pt idx="38">
                  <c:v>1.946757000000003</c:v>
                </c:pt>
              </c:numCache>
            </c:numRef>
          </c:val>
        </c:ser>
        <c:ser>
          <c:idx val="2"/>
          <c:order val="2"/>
          <c:tx>
            <c:strRef>
              <c:f>'fig 1.2'!$B$19</c:f>
              <c:strCache>
                <c:ptCount val="1"/>
                <c:pt idx="0">
                  <c:v>Residential</c:v>
                </c:pt>
              </c:strCache>
            </c:strRef>
          </c:tx>
          <c:dLbls>
            <c:showVal val="1"/>
          </c:dLbls>
          <c:cat>
            <c:numRef>
              <c:f>'fig 1.2'!$C$2:$AO$2</c:f>
              <c:numCache>
                <c:formatCode>General</c:formatCode>
                <c:ptCount val="3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numCache>
            </c:numRef>
          </c:cat>
          <c:val>
            <c:numRef>
              <c:f>'fig 1.2'!$C$19:$AO$19</c:f>
              <c:numCache>
                <c:formatCode>General</c:formatCode>
                <c:ptCount val="39"/>
                <c:pt idx="0">
                  <c:v>0.49558190000000074</c:v>
                </c:pt>
                <c:pt idx="1">
                  <c:v>1.012453</c:v>
                </c:pt>
                <c:pt idx="2">
                  <c:v>1.0497009999999998</c:v>
                </c:pt>
                <c:pt idx="3">
                  <c:v>1.0654389999999998</c:v>
                </c:pt>
                <c:pt idx="4">
                  <c:v>1.0580970000000001</c:v>
                </c:pt>
                <c:pt idx="5">
                  <c:v>1.0854459999999999</c:v>
                </c:pt>
                <c:pt idx="6">
                  <c:v>1.1224190000000001</c:v>
                </c:pt>
                <c:pt idx="7">
                  <c:v>1.136944</c:v>
                </c:pt>
                <c:pt idx="8">
                  <c:v>1.1682070000000024</c:v>
                </c:pt>
                <c:pt idx="9">
                  <c:v>1.1812769999999999</c:v>
                </c:pt>
                <c:pt idx="10">
                  <c:v>1.1674119999999999</c:v>
                </c:pt>
                <c:pt idx="11">
                  <c:v>1.1657869999999999</c:v>
                </c:pt>
                <c:pt idx="12">
                  <c:v>1.1789239999999999</c:v>
                </c:pt>
                <c:pt idx="13">
                  <c:v>1.1891180000000001</c:v>
                </c:pt>
                <c:pt idx="14">
                  <c:v>1.2396429999999998</c:v>
                </c:pt>
                <c:pt idx="15">
                  <c:v>1.289752</c:v>
                </c:pt>
                <c:pt idx="16">
                  <c:v>1.3047199999999999</c:v>
                </c:pt>
                <c:pt idx="17">
                  <c:v>1.3310989999999998</c:v>
                </c:pt>
                <c:pt idx="18">
                  <c:v>1.354201</c:v>
                </c:pt>
                <c:pt idx="19">
                  <c:v>1.3681300000000001</c:v>
                </c:pt>
                <c:pt idx="20">
                  <c:v>1.500445</c:v>
                </c:pt>
                <c:pt idx="21">
                  <c:v>1.5274989999999977</c:v>
                </c:pt>
                <c:pt idx="22">
                  <c:v>1.5311209999999977</c:v>
                </c:pt>
                <c:pt idx="23">
                  <c:v>1.6746909999999999</c:v>
                </c:pt>
                <c:pt idx="24">
                  <c:v>1.6561580000000027</c:v>
                </c:pt>
                <c:pt idx="25">
                  <c:v>1.691168</c:v>
                </c:pt>
                <c:pt idx="26">
                  <c:v>1.744505</c:v>
                </c:pt>
                <c:pt idx="27">
                  <c:v>1.7238839999999978</c:v>
                </c:pt>
                <c:pt idx="28">
                  <c:v>1.7104239999999977</c:v>
                </c:pt>
                <c:pt idx="29">
                  <c:v>1.7410709999999998</c:v>
                </c:pt>
                <c:pt idx="30">
                  <c:v>1.7761750000000001</c:v>
                </c:pt>
                <c:pt idx="31">
                  <c:v>1.799607</c:v>
                </c:pt>
                <c:pt idx="32">
                  <c:v>1.809151</c:v>
                </c:pt>
                <c:pt idx="33">
                  <c:v>1.8535909999999998</c:v>
                </c:pt>
                <c:pt idx="34">
                  <c:v>1.8716349999999977</c:v>
                </c:pt>
                <c:pt idx="35">
                  <c:v>1.8816209999999998</c:v>
                </c:pt>
                <c:pt idx="36">
                  <c:v>1.8905320000000001</c:v>
                </c:pt>
                <c:pt idx="37">
                  <c:v>1.9176820000000001</c:v>
                </c:pt>
                <c:pt idx="38">
                  <c:v>1.9649380000000001</c:v>
                </c:pt>
              </c:numCache>
            </c:numRef>
          </c:val>
        </c:ser>
        <c:ser>
          <c:idx val="3"/>
          <c:order val="3"/>
          <c:tx>
            <c:strRef>
              <c:f>'fig 1.2'!$B$20</c:f>
              <c:strCache>
                <c:ptCount val="1"/>
                <c:pt idx="0">
                  <c:v>Energy sector</c:v>
                </c:pt>
              </c:strCache>
            </c:strRef>
          </c:tx>
          <c:dLbls>
            <c:showVal val="1"/>
          </c:dLbls>
          <c:cat>
            <c:numRef>
              <c:f>'fig 1.2'!$C$2:$AO$2</c:f>
              <c:numCache>
                <c:formatCode>General</c:formatCode>
                <c:ptCount val="3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numCache>
            </c:numRef>
          </c:cat>
          <c:val>
            <c:numRef>
              <c:f>'fig 1.2'!$C$20:$AO$20</c:f>
              <c:numCache>
                <c:formatCode>General</c:formatCode>
                <c:ptCount val="39"/>
                <c:pt idx="0">
                  <c:v>0.21808050000000001</c:v>
                </c:pt>
                <c:pt idx="1">
                  <c:v>0.26493620000000001</c:v>
                </c:pt>
                <c:pt idx="2">
                  <c:v>0.27949630000000031</c:v>
                </c:pt>
                <c:pt idx="3">
                  <c:v>0.30605780000000032</c:v>
                </c:pt>
                <c:pt idx="4">
                  <c:v>0.30583970000000038</c:v>
                </c:pt>
                <c:pt idx="5">
                  <c:v>0.27962460000000056</c:v>
                </c:pt>
                <c:pt idx="6">
                  <c:v>0.29286590000000062</c:v>
                </c:pt>
                <c:pt idx="7">
                  <c:v>0.30376290000000056</c:v>
                </c:pt>
                <c:pt idx="8">
                  <c:v>0.31091670000000105</c:v>
                </c:pt>
                <c:pt idx="9">
                  <c:v>0.31620440000000055</c:v>
                </c:pt>
                <c:pt idx="10">
                  <c:v>0.31045070000000075</c:v>
                </c:pt>
                <c:pt idx="11">
                  <c:v>0.30056600000000055</c:v>
                </c:pt>
                <c:pt idx="12">
                  <c:v>0.30886950000000074</c:v>
                </c:pt>
                <c:pt idx="13">
                  <c:v>0.30646740000000056</c:v>
                </c:pt>
                <c:pt idx="14">
                  <c:v>0.31517440000000074</c:v>
                </c:pt>
                <c:pt idx="15">
                  <c:v>0.33066570000000062</c:v>
                </c:pt>
                <c:pt idx="16">
                  <c:v>0.34322000000000008</c:v>
                </c:pt>
                <c:pt idx="17">
                  <c:v>0.35800530000000008</c:v>
                </c:pt>
                <c:pt idx="18">
                  <c:v>0.37444470000000074</c:v>
                </c:pt>
                <c:pt idx="19">
                  <c:v>0.39016850000000086</c:v>
                </c:pt>
                <c:pt idx="20">
                  <c:v>0.47839460000000061</c:v>
                </c:pt>
                <c:pt idx="21">
                  <c:v>0.48136840000000092</c:v>
                </c:pt>
                <c:pt idx="22">
                  <c:v>0.49672770000000038</c:v>
                </c:pt>
                <c:pt idx="23">
                  <c:v>0.50924369999999997</c:v>
                </c:pt>
                <c:pt idx="24">
                  <c:v>0.51989609999999997</c:v>
                </c:pt>
                <c:pt idx="25">
                  <c:v>0.5401859</c:v>
                </c:pt>
                <c:pt idx="26">
                  <c:v>0.55787759999999997</c:v>
                </c:pt>
                <c:pt idx="27">
                  <c:v>0.57940340000000001</c:v>
                </c:pt>
                <c:pt idx="28">
                  <c:v>0.5937694</c:v>
                </c:pt>
                <c:pt idx="29">
                  <c:v>0.58191759999999826</c:v>
                </c:pt>
                <c:pt idx="30">
                  <c:v>0.58997530000000009</c:v>
                </c:pt>
                <c:pt idx="31">
                  <c:v>0.57832969999999995</c:v>
                </c:pt>
                <c:pt idx="32">
                  <c:v>0.58658529999999887</c:v>
                </c:pt>
                <c:pt idx="33">
                  <c:v>0.61854580000000148</c:v>
                </c:pt>
                <c:pt idx="34">
                  <c:v>0.63989359999999995</c:v>
                </c:pt>
                <c:pt idx="35">
                  <c:v>0.66658090000000003</c:v>
                </c:pt>
                <c:pt idx="36">
                  <c:v>0.69062390000000062</c:v>
                </c:pt>
                <c:pt idx="37">
                  <c:v>0.71670440000000124</c:v>
                </c:pt>
                <c:pt idx="38">
                  <c:v>0.73618139999999999</c:v>
                </c:pt>
              </c:numCache>
            </c:numRef>
          </c:val>
        </c:ser>
        <c:ser>
          <c:idx val="4"/>
          <c:order val="4"/>
          <c:tx>
            <c:strRef>
              <c:f>'fig 1.2'!$B$21</c:f>
              <c:strCache>
                <c:ptCount val="1"/>
                <c:pt idx="0">
                  <c:v>Commercial and public services</c:v>
                </c:pt>
              </c:strCache>
            </c:strRef>
          </c:tx>
          <c:dLbls>
            <c:showVal val="1"/>
          </c:dLbls>
          <c:cat>
            <c:numRef>
              <c:f>'fig 1.2'!$C$2:$AO$2</c:f>
              <c:numCache>
                <c:formatCode>General</c:formatCode>
                <c:ptCount val="3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numCache>
            </c:numRef>
          </c:cat>
          <c:val>
            <c:numRef>
              <c:f>'fig 1.2'!$C$21:$AO$21</c:f>
              <c:numCache>
                <c:formatCode>General</c:formatCode>
                <c:ptCount val="39"/>
                <c:pt idx="0">
                  <c:v>0.24012820000000001</c:v>
                </c:pt>
                <c:pt idx="1">
                  <c:v>0.27863070000000001</c:v>
                </c:pt>
                <c:pt idx="2">
                  <c:v>0.29666000000000031</c:v>
                </c:pt>
                <c:pt idx="3">
                  <c:v>0.30683760000000032</c:v>
                </c:pt>
                <c:pt idx="4">
                  <c:v>0.29720850000000032</c:v>
                </c:pt>
                <c:pt idx="5">
                  <c:v>0.29818660000000075</c:v>
                </c:pt>
                <c:pt idx="6">
                  <c:v>0.32189450000000086</c:v>
                </c:pt>
                <c:pt idx="7">
                  <c:v>0.32302130000000062</c:v>
                </c:pt>
                <c:pt idx="8">
                  <c:v>0.33716590000000074</c:v>
                </c:pt>
                <c:pt idx="9">
                  <c:v>0.33858550000000093</c:v>
                </c:pt>
                <c:pt idx="10">
                  <c:v>0.32559500000000002</c:v>
                </c:pt>
                <c:pt idx="11">
                  <c:v>0.32153020000000032</c:v>
                </c:pt>
                <c:pt idx="12">
                  <c:v>0.32591010000000087</c:v>
                </c:pt>
                <c:pt idx="13">
                  <c:v>0.33168970000000092</c:v>
                </c:pt>
                <c:pt idx="14">
                  <c:v>0.34983210000000031</c:v>
                </c:pt>
                <c:pt idx="15">
                  <c:v>0.34411190000000008</c:v>
                </c:pt>
                <c:pt idx="16">
                  <c:v>0.35005880000000061</c:v>
                </c:pt>
                <c:pt idx="17">
                  <c:v>0.35990320000000031</c:v>
                </c:pt>
                <c:pt idx="18">
                  <c:v>0.37868300000000032</c:v>
                </c:pt>
                <c:pt idx="19">
                  <c:v>0.38159940000000031</c:v>
                </c:pt>
                <c:pt idx="20">
                  <c:v>0.45298080000000074</c:v>
                </c:pt>
                <c:pt idx="21">
                  <c:v>0.46691100000000002</c:v>
                </c:pt>
                <c:pt idx="22">
                  <c:v>0.45488280000000086</c:v>
                </c:pt>
                <c:pt idx="23">
                  <c:v>0.47916210000000031</c:v>
                </c:pt>
                <c:pt idx="24">
                  <c:v>0.49004400000000031</c:v>
                </c:pt>
                <c:pt idx="25">
                  <c:v>0.50448129999999958</c:v>
                </c:pt>
                <c:pt idx="26">
                  <c:v>0.52905480000000005</c:v>
                </c:pt>
                <c:pt idx="27">
                  <c:v>0.53049009999999996</c:v>
                </c:pt>
                <c:pt idx="28">
                  <c:v>0.53022940000000063</c:v>
                </c:pt>
                <c:pt idx="29">
                  <c:v>0.55058409999999958</c:v>
                </c:pt>
                <c:pt idx="30">
                  <c:v>0.55857109999999999</c:v>
                </c:pt>
                <c:pt idx="31">
                  <c:v>0.57120150000000003</c:v>
                </c:pt>
                <c:pt idx="32">
                  <c:v>0.57443739999999877</c:v>
                </c:pt>
                <c:pt idx="33">
                  <c:v>0.60035740000000004</c:v>
                </c:pt>
                <c:pt idx="34">
                  <c:v>0.62014059999999993</c:v>
                </c:pt>
                <c:pt idx="35">
                  <c:v>0.64412030000000065</c:v>
                </c:pt>
                <c:pt idx="36">
                  <c:v>0.65172110000000139</c:v>
                </c:pt>
                <c:pt idx="37">
                  <c:v>0.66813140000000149</c:v>
                </c:pt>
                <c:pt idx="38">
                  <c:v>0.69208740000000002</c:v>
                </c:pt>
              </c:numCache>
            </c:numRef>
          </c:val>
        </c:ser>
        <c:ser>
          <c:idx val="5"/>
          <c:order val="5"/>
          <c:tx>
            <c:strRef>
              <c:f>'fig 1.2'!$B$22</c:f>
              <c:strCache>
                <c:ptCount val="1"/>
                <c:pt idx="0">
                  <c:v>Agriculture, forestry, fishing</c:v>
                </c:pt>
              </c:strCache>
            </c:strRef>
          </c:tx>
          <c:dLbls>
            <c:showVal val="1"/>
          </c:dLbls>
          <c:cat>
            <c:numRef>
              <c:f>'fig 1.2'!$C$2:$AO$2</c:f>
              <c:numCache>
                <c:formatCode>General</c:formatCode>
                <c:ptCount val="3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numCache>
            </c:numRef>
          </c:cat>
          <c:val>
            <c:numRef>
              <c:f>'fig 1.2'!$C$22:$AO$22</c:f>
              <c:numCache>
                <c:formatCode>General</c:formatCode>
                <c:ptCount val="39"/>
                <c:pt idx="0">
                  <c:v>3.6252960000000015E-2</c:v>
                </c:pt>
                <c:pt idx="1">
                  <c:v>6.4906550000000021E-2</c:v>
                </c:pt>
                <c:pt idx="2">
                  <c:v>6.7484500000000003E-2</c:v>
                </c:pt>
                <c:pt idx="3">
                  <c:v>7.3108590000000001E-2</c:v>
                </c:pt>
                <c:pt idx="4">
                  <c:v>7.1958800000000003E-2</c:v>
                </c:pt>
                <c:pt idx="5">
                  <c:v>7.4870449999999991E-2</c:v>
                </c:pt>
                <c:pt idx="6">
                  <c:v>7.7699320000000002E-2</c:v>
                </c:pt>
                <c:pt idx="7">
                  <c:v>8.1642120000000012E-2</c:v>
                </c:pt>
                <c:pt idx="8">
                  <c:v>8.6533850000000023E-2</c:v>
                </c:pt>
                <c:pt idx="9">
                  <c:v>9.0457590000000046E-2</c:v>
                </c:pt>
                <c:pt idx="10">
                  <c:v>9.0471900000000022E-2</c:v>
                </c:pt>
                <c:pt idx="11">
                  <c:v>8.8598140000000256E-2</c:v>
                </c:pt>
                <c:pt idx="12">
                  <c:v>9.319201000000002E-2</c:v>
                </c:pt>
                <c:pt idx="13">
                  <c:v>9.5326650000000041E-2</c:v>
                </c:pt>
                <c:pt idx="14">
                  <c:v>0.1017783</c:v>
                </c:pt>
                <c:pt idx="15">
                  <c:v>0.10936720000000009</c:v>
                </c:pt>
                <c:pt idx="16">
                  <c:v>0.11115119999999998</c:v>
                </c:pt>
                <c:pt idx="17">
                  <c:v>0.11476660000000023</c:v>
                </c:pt>
                <c:pt idx="18">
                  <c:v>0.11996820000000002</c:v>
                </c:pt>
                <c:pt idx="19">
                  <c:v>0.12135639999999998</c:v>
                </c:pt>
                <c:pt idx="20">
                  <c:v>0.16380539999999999</c:v>
                </c:pt>
                <c:pt idx="21">
                  <c:v>0.16662860000000002</c:v>
                </c:pt>
                <c:pt idx="22">
                  <c:v>0.15889300000000034</c:v>
                </c:pt>
                <c:pt idx="23">
                  <c:v>0.16255329999999998</c:v>
                </c:pt>
                <c:pt idx="24">
                  <c:v>0.16718739999999999</c:v>
                </c:pt>
                <c:pt idx="25">
                  <c:v>0.16926370000000004</c:v>
                </c:pt>
                <c:pt idx="26">
                  <c:v>0.16889410000000021</c:v>
                </c:pt>
                <c:pt idx="27">
                  <c:v>0.16916049999999999</c:v>
                </c:pt>
                <c:pt idx="28">
                  <c:v>0.16497879999999998</c:v>
                </c:pt>
                <c:pt idx="29">
                  <c:v>0.16301610000000027</c:v>
                </c:pt>
                <c:pt idx="30">
                  <c:v>0.1615132000000003</c:v>
                </c:pt>
                <c:pt idx="31">
                  <c:v>0.1626938</c:v>
                </c:pt>
                <c:pt idx="32">
                  <c:v>0.1618629</c:v>
                </c:pt>
                <c:pt idx="33">
                  <c:v>0.16288179999999997</c:v>
                </c:pt>
                <c:pt idx="34">
                  <c:v>0.17589430000000028</c:v>
                </c:pt>
                <c:pt idx="35">
                  <c:v>0.17971900000000046</c:v>
                </c:pt>
                <c:pt idx="36">
                  <c:v>0.18156190000000028</c:v>
                </c:pt>
                <c:pt idx="37">
                  <c:v>0.1826605</c:v>
                </c:pt>
                <c:pt idx="38">
                  <c:v>0.1704735</c:v>
                </c:pt>
              </c:numCache>
            </c:numRef>
          </c:val>
        </c:ser>
        <c:ser>
          <c:idx val="6"/>
          <c:order val="6"/>
          <c:tx>
            <c:strRef>
              <c:f>'fig 1.2'!$B$23</c:f>
              <c:strCache>
                <c:ptCount val="1"/>
                <c:pt idx="0">
                  <c:v>Mining and construction</c:v>
                </c:pt>
              </c:strCache>
            </c:strRef>
          </c:tx>
          <c:spPr>
            <a:solidFill>
              <a:schemeClr val="tx1"/>
            </a:solidFill>
          </c:spPr>
          <c:dLbls>
            <c:showVal val="1"/>
          </c:dLbls>
          <c:cat>
            <c:numRef>
              <c:f>'fig 1.2'!$C$2:$AO$2</c:f>
              <c:numCache>
                <c:formatCode>General</c:formatCode>
                <c:ptCount val="3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numCache>
            </c:numRef>
          </c:cat>
          <c:val>
            <c:numRef>
              <c:f>'fig 1.2'!$C$23:$AO$23</c:f>
              <c:numCache>
                <c:formatCode>General</c:formatCode>
                <c:ptCount val="39"/>
                <c:pt idx="0">
                  <c:v>1.2908069999999999E-2</c:v>
                </c:pt>
                <c:pt idx="1">
                  <c:v>2.0915610000000001E-2</c:v>
                </c:pt>
                <c:pt idx="2">
                  <c:v>2.2319300000000049E-2</c:v>
                </c:pt>
                <c:pt idx="3">
                  <c:v>2.8499029999999998E-2</c:v>
                </c:pt>
                <c:pt idx="4">
                  <c:v>3.0348090000000001E-2</c:v>
                </c:pt>
                <c:pt idx="5">
                  <c:v>2.962118E-2</c:v>
                </c:pt>
                <c:pt idx="6">
                  <c:v>3.1116270000000001E-2</c:v>
                </c:pt>
                <c:pt idx="7">
                  <c:v>3.2518080000000005E-2</c:v>
                </c:pt>
                <c:pt idx="8">
                  <c:v>3.5441820000000068E-2</c:v>
                </c:pt>
                <c:pt idx="9">
                  <c:v>3.7165810000000042E-2</c:v>
                </c:pt>
                <c:pt idx="10">
                  <c:v>4.3757980000000099E-2</c:v>
                </c:pt>
                <c:pt idx="11">
                  <c:v>4.0304309999999996E-2</c:v>
                </c:pt>
                <c:pt idx="12">
                  <c:v>4.1070419999999996E-2</c:v>
                </c:pt>
                <c:pt idx="13">
                  <c:v>4.1527599999999977E-2</c:v>
                </c:pt>
                <c:pt idx="14">
                  <c:v>4.5342590000000092E-2</c:v>
                </c:pt>
                <c:pt idx="15">
                  <c:v>4.6960879999999976E-2</c:v>
                </c:pt>
                <c:pt idx="16">
                  <c:v>4.6704000000000002E-2</c:v>
                </c:pt>
                <c:pt idx="17">
                  <c:v>4.7210040000000002E-2</c:v>
                </c:pt>
                <c:pt idx="18">
                  <c:v>4.7497630000000186E-2</c:v>
                </c:pt>
                <c:pt idx="19">
                  <c:v>4.9728000000000092E-2</c:v>
                </c:pt>
                <c:pt idx="20">
                  <c:v>7.505210000000001E-2</c:v>
                </c:pt>
                <c:pt idx="21">
                  <c:v>6.6999809999999979E-2</c:v>
                </c:pt>
                <c:pt idx="22">
                  <c:v>6.5750809999999993E-2</c:v>
                </c:pt>
                <c:pt idx="23">
                  <c:v>7.6742240000000003E-2</c:v>
                </c:pt>
                <c:pt idx="24">
                  <c:v>7.2436800000000023E-2</c:v>
                </c:pt>
                <c:pt idx="25">
                  <c:v>7.3445559999999965E-2</c:v>
                </c:pt>
                <c:pt idx="26">
                  <c:v>7.2046399999999997E-2</c:v>
                </c:pt>
                <c:pt idx="27">
                  <c:v>6.8063429999999994E-2</c:v>
                </c:pt>
                <c:pt idx="28">
                  <c:v>6.73636600000002E-2</c:v>
                </c:pt>
                <c:pt idx="29">
                  <c:v>6.5509460000000019E-2</c:v>
                </c:pt>
                <c:pt idx="30">
                  <c:v>6.787469000000014E-2</c:v>
                </c:pt>
                <c:pt idx="31">
                  <c:v>6.917580000000001E-2</c:v>
                </c:pt>
                <c:pt idx="32">
                  <c:v>7.0582770000000114E-2</c:v>
                </c:pt>
                <c:pt idx="33">
                  <c:v>7.4533040000000023E-2</c:v>
                </c:pt>
                <c:pt idx="34">
                  <c:v>8.6613410000000016E-2</c:v>
                </c:pt>
                <c:pt idx="35">
                  <c:v>9.9420950000000063E-2</c:v>
                </c:pt>
                <c:pt idx="36">
                  <c:v>0.10397110000000002</c:v>
                </c:pt>
                <c:pt idx="37">
                  <c:v>0.1091566000000002</c:v>
                </c:pt>
                <c:pt idx="38">
                  <c:v>0.11010610000000012</c:v>
                </c:pt>
              </c:numCache>
            </c:numRef>
          </c:val>
        </c:ser>
        <c:dLbls>
          <c:showVal val="1"/>
        </c:dLbls>
        <c:axId val="40139776"/>
        <c:axId val="40170240"/>
      </c:areaChart>
      <c:catAx>
        <c:axId val="40139776"/>
        <c:scaling>
          <c:orientation val="minMax"/>
        </c:scaling>
        <c:delete val="1"/>
        <c:axPos val="b"/>
        <c:numFmt formatCode="General" sourceLinked="1"/>
        <c:tickLblPos val="none"/>
        <c:crossAx val="40170240"/>
        <c:crosses val="autoZero"/>
        <c:auto val="1"/>
        <c:lblAlgn val="ctr"/>
        <c:lblOffset val="100"/>
      </c:catAx>
      <c:valAx>
        <c:axId val="40170240"/>
        <c:scaling>
          <c:orientation val="minMax"/>
        </c:scaling>
        <c:delete val="1"/>
        <c:axPos val="l"/>
        <c:majorGridlines/>
        <c:numFmt formatCode="General" sourceLinked="1"/>
        <c:tickLblPos val="none"/>
        <c:crossAx val="40139776"/>
        <c:crosses val="autoZero"/>
        <c:crossBetween val="midCat"/>
      </c:valAx>
      <c:spPr>
        <a:noFill/>
        <a:ln w="25400">
          <a:noFill/>
        </a:ln>
      </c:spPr>
    </c:plotArea>
    <c:legend>
      <c:legendPos val="r"/>
      <c:layout>
        <c:manualLayout>
          <c:xMode val="edge"/>
          <c:yMode val="edge"/>
          <c:x val="2.875715248237664E-2"/>
          <c:y val="0.15815026718782552"/>
          <c:w val="0.7955656117697929"/>
          <c:h val="0.47141071394852746"/>
        </c:manualLayout>
      </c:layout>
      <c:txPr>
        <a:bodyPr/>
        <a:lstStyle/>
        <a:p>
          <a:pPr>
            <a:defRPr lang="en-US" sz="1300"/>
          </a:pPr>
          <a:endParaRPr lang="ru-RU"/>
        </a:p>
      </c:txPr>
    </c:legend>
    <c:plotVisOnly val="1"/>
    <c:dispBlanksAs val="zero"/>
  </c:chart>
  <c:txPr>
    <a:bodyPr/>
    <a:lstStyle/>
    <a:p>
      <a:pPr>
        <a:defRPr sz="1100"/>
      </a:pPr>
      <a:endParaRPr lang="ru-RU"/>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lrMapOvr bg1="lt1" tx1="dk1" bg2="lt2" tx2="dk2" accent1="accent1" accent2="accent2" accent3="accent3" accent4="accent4" accent5="accent5" accent6="accent6" hlink="hlink" folHlink="folHlink"/>
  <c:chart>
    <c:plotArea>
      <c:layout>
        <c:manualLayout>
          <c:layoutTarget val="inner"/>
          <c:xMode val="edge"/>
          <c:yMode val="edge"/>
          <c:x val="9.9621038095364767E-2"/>
          <c:y val="0.12547462817147856"/>
          <c:w val="0.87649789981985815"/>
          <c:h val="0.77860603811958684"/>
        </c:manualLayout>
      </c:layout>
      <c:lineChart>
        <c:grouping val="standard"/>
        <c:ser>
          <c:idx val="0"/>
          <c:order val="0"/>
          <c:tx>
            <c:strRef>
              <c:f>'fig 1.4'!$B$21</c:f>
              <c:strCache>
                <c:ptCount val="1"/>
                <c:pt idx="0">
                  <c:v>Energy</c:v>
                </c:pt>
              </c:strCache>
            </c:strRef>
          </c:tx>
          <c:marker>
            <c:symbol val="none"/>
          </c:marker>
          <c:cat>
            <c:numRef>
              <c:f>'fig 1.4'!$C$1:$U$1</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1.4'!$C$21:$U$21</c:f>
              <c:numCache>
                <c:formatCode>0</c:formatCode>
                <c:ptCount val="19"/>
                <c:pt idx="0" formatCode="General">
                  <c:v>100</c:v>
                </c:pt>
                <c:pt idx="1">
                  <c:v>98.598293579124373</c:v>
                </c:pt>
                <c:pt idx="2">
                  <c:v>96.838213863112827</c:v>
                </c:pt>
                <c:pt idx="3">
                  <c:v>94.510506321230622</c:v>
                </c:pt>
                <c:pt idx="4">
                  <c:v>94.865342218347152</c:v>
                </c:pt>
                <c:pt idx="5">
                  <c:v>98.433680014946773</c:v>
                </c:pt>
                <c:pt idx="6">
                  <c:v>98.351771812916027</c:v>
                </c:pt>
                <c:pt idx="7">
                  <c:v>98.765049511116672</c:v>
                </c:pt>
                <c:pt idx="8">
                  <c:v>97.635025222644288</c:v>
                </c:pt>
                <c:pt idx="9">
                  <c:v>98.220638973656008</c:v>
                </c:pt>
                <c:pt idx="10">
                  <c:v>101.03277075418787</c:v>
                </c:pt>
                <c:pt idx="11">
                  <c:v>99.061294139627591</c:v>
                </c:pt>
                <c:pt idx="12">
                  <c:v>101.61763716759035</c:v>
                </c:pt>
                <c:pt idx="13">
                  <c:v>105.1828859687362</c:v>
                </c:pt>
                <c:pt idx="14">
                  <c:v>111.42315501027592</c:v>
                </c:pt>
                <c:pt idx="15">
                  <c:v>114.77690726785828</c:v>
                </c:pt>
                <c:pt idx="16">
                  <c:v>119.75731456685558</c:v>
                </c:pt>
                <c:pt idx="17">
                  <c:v>123.67102198418138</c:v>
                </c:pt>
                <c:pt idx="18">
                  <c:v>126.78403188640434</c:v>
                </c:pt>
              </c:numCache>
            </c:numRef>
          </c:val>
        </c:ser>
        <c:ser>
          <c:idx val="1"/>
          <c:order val="1"/>
          <c:tx>
            <c:strRef>
              <c:f>'fig 1.4'!$B$22</c:f>
              <c:strCache>
                <c:ptCount val="1"/>
                <c:pt idx="0">
                  <c:v>MVA</c:v>
                </c:pt>
              </c:strCache>
            </c:strRef>
          </c:tx>
          <c:marker>
            <c:symbol val="none"/>
          </c:marker>
          <c:cat>
            <c:numRef>
              <c:f>'fig 1.4'!$C$1:$U$1</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1.4'!$C$22:$U$22</c:f>
              <c:numCache>
                <c:formatCode>0</c:formatCode>
                <c:ptCount val="19"/>
                <c:pt idx="0" formatCode="General">
                  <c:v>100</c:v>
                </c:pt>
                <c:pt idx="1">
                  <c:v>100.93457943925257</c:v>
                </c:pt>
                <c:pt idx="2">
                  <c:v>101.4018691588787</c:v>
                </c:pt>
                <c:pt idx="3">
                  <c:v>101.86915887850434</c:v>
                </c:pt>
                <c:pt idx="4">
                  <c:v>106.07476635514017</c:v>
                </c:pt>
                <c:pt idx="5">
                  <c:v>110.98130841121494</c:v>
                </c:pt>
                <c:pt idx="6">
                  <c:v>114.95327102803739</c:v>
                </c:pt>
                <c:pt idx="7">
                  <c:v>120.56074766355121</c:v>
                </c:pt>
                <c:pt idx="8">
                  <c:v>122.66355140186916</c:v>
                </c:pt>
                <c:pt idx="9">
                  <c:v>126.86915887850432</c:v>
                </c:pt>
                <c:pt idx="10">
                  <c:v>134.34579439252337</c:v>
                </c:pt>
                <c:pt idx="11">
                  <c:v>132.47663551401828</c:v>
                </c:pt>
                <c:pt idx="12">
                  <c:v>134.57943925233644</c:v>
                </c:pt>
                <c:pt idx="13">
                  <c:v>139.4859813084116</c:v>
                </c:pt>
                <c:pt idx="14">
                  <c:v>147.66355140186812</c:v>
                </c:pt>
                <c:pt idx="15">
                  <c:v>153.50467289719612</c:v>
                </c:pt>
                <c:pt idx="16">
                  <c:v>161.21495327102707</c:v>
                </c:pt>
                <c:pt idx="17">
                  <c:v>169.39252336448601</c:v>
                </c:pt>
                <c:pt idx="18">
                  <c:v>171.72897196261681</c:v>
                </c:pt>
              </c:numCache>
            </c:numRef>
          </c:val>
        </c:ser>
        <c:ser>
          <c:idx val="2"/>
          <c:order val="2"/>
          <c:tx>
            <c:strRef>
              <c:f>'fig 1.4'!$B$23</c:f>
              <c:strCache>
                <c:ptCount val="1"/>
                <c:pt idx="0">
                  <c:v>EI</c:v>
                </c:pt>
              </c:strCache>
            </c:strRef>
          </c:tx>
          <c:marker>
            <c:symbol val="none"/>
          </c:marker>
          <c:cat>
            <c:numRef>
              <c:f>'fig 1.4'!$C$1:$U$1</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1.4'!$C$23:$U$23</c:f>
              <c:numCache>
                <c:formatCode>0</c:formatCode>
                <c:ptCount val="19"/>
                <c:pt idx="0" formatCode="General">
                  <c:v>100</c:v>
                </c:pt>
                <c:pt idx="1">
                  <c:v>97.685346416354179</c:v>
                </c:pt>
                <c:pt idx="2">
                  <c:v>95.499436712931185</c:v>
                </c:pt>
                <c:pt idx="3">
                  <c:v>92.776368590565525</c:v>
                </c:pt>
                <c:pt idx="4">
                  <c:v>89.432525263111614</c:v>
                </c:pt>
                <c:pt idx="5">
                  <c:v>88.693926413467779</c:v>
                </c:pt>
                <c:pt idx="6">
                  <c:v>85.558045398228089</c:v>
                </c:pt>
                <c:pt idx="7">
                  <c:v>81.921397656507608</c:v>
                </c:pt>
                <c:pt idx="8">
                  <c:v>79.595791991031888</c:v>
                </c:pt>
                <c:pt idx="9">
                  <c:v>77.418846189180329</c:v>
                </c:pt>
                <c:pt idx="10">
                  <c:v>75.20352327442184</c:v>
                </c:pt>
                <c:pt idx="11">
                  <c:v>74.776426616861514</c:v>
                </c:pt>
                <c:pt idx="12">
                  <c:v>75.507549839806799</c:v>
                </c:pt>
                <c:pt idx="13">
                  <c:v>75.407496138390556</c:v>
                </c:pt>
                <c:pt idx="14">
                  <c:v>75.457453076579256</c:v>
                </c:pt>
                <c:pt idx="15">
                  <c:v>74.770953288650432</c:v>
                </c:pt>
                <c:pt idx="16">
                  <c:v>74.284247296542304</c:v>
                </c:pt>
                <c:pt idx="17">
                  <c:v>73.008548150661085</c:v>
                </c:pt>
                <c:pt idx="18">
                  <c:v>73.827980472627488</c:v>
                </c:pt>
              </c:numCache>
            </c:numRef>
          </c:val>
        </c:ser>
        <c:marker val="1"/>
        <c:axId val="40338560"/>
        <c:axId val="40340096"/>
      </c:lineChart>
      <c:catAx>
        <c:axId val="40338560"/>
        <c:scaling>
          <c:orientation val="minMax"/>
        </c:scaling>
        <c:axPos val="b"/>
        <c:numFmt formatCode="General" sourceLinked="1"/>
        <c:tickLblPos val="nextTo"/>
        <c:txPr>
          <a:bodyPr/>
          <a:lstStyle/>
          <a:p>
            <a:pPr>
              <a:defRPr lang="en-US"/>
            </a:pPr>
            <a:endParaRPr lang="ru-RU"/>
          </a:p>
        </c:txPr>
        <c:crossAx val="40340096"/>
        <c:crosses val="autoZero"/>
        <c:auto val="1"/>
        <c:lblAlgn val="ctr"/>
        <c:lblOffset val="100"/>
        <c:tickLblSkip val="5"/>
      </c:catAx>
      <c:valAx>
        <c:axId val="40340096"/>
        <c:scaling>
          <c:orientation val="minMax"/>
        </c:scaling>
        <c:axPos val="l"/>
        <c:majorGridlines/>
        <c:title>
          <c:tx>
            <c:rich>
              <a:bodyPr rot="-5400000" vert="horz"/>
              <a:lstStyle/>
              <a:p>
                <a:pPr>
                  <a:defRPr lang="en-US"/>
                </a:pPr>
                <a:r>
                  <a:rPr lang="ru-RU" dirty="0" smtClean="0"/>
                  <a:t>Коэффициент </a:t>
                </a:r>
                <a:r>
                  <a:rPr lang="en-US" dirty="0" smtClean="0"/>
                  <a:t>(1990=100</a:t>
                </a:r>
                <a:r>
                  <a:rPr lang="en-US" dirty="0"/>
                  <a:t>%)</a:t>
                </a:r>
              </a:p>
            </c:rich>
          </c:tx>
          <c:layout/>
        </c:title>
        <c:numFmt formatCode="General" sourceLinked="1"/>
        <c:tickLblPos val="nextTo"/>
        <c:txPr>
          <a:bodyPr/>
          <a:lstStyle/>
          <a:p>
            <a:pPr>
              <a:defRPr lang="en-US"/>
            </a:pPr>
            <a:endParaRPr lang="ru-RU"/>
          </a:p>
        </c:txPr>
        <c:crossAx val="40338560"/>
        <c:crosses val="autoZero"/>
        <c:crossBetween val="between"/>
      </c:valAx>
    </c:plotArea>
    <c:legend>
      <c:legendPos val="t"/>
      <c:layout>
        <c:manualLayout>
          <c:xMode val="edge"/>
          <c:yMode val="edge"/>
          <c:x val="8.9629557443933361E-2"/>
          <c:y val="2.0942408376963352E-2"/>
          <c:w val="0.89318377900782153"/>
          <c:h val="6.7349631034341134E-2"/>
        </c:manualLayout>
      </c:layout>
      <c:txPr>
        <a:bodyPr/>
        <a:lstStyle/>
        <a:p>
          <a:pPr>
            <a:defRPr lang="en-US" sz="1100"/>
          </a:pPr>
          <a:endParaRPr lang="ru-RU"/>
        </a:p>
      </c:txPr>
    </c:legend>
    <c:plotVisOnly val="1"/>
    <c:dispBlanksAs val="gap"/>
  </c:chart>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lrMapOvr bg1="lt1" tx1="dk1" bg2="lt2" tx2="dk2" accent1="accent1" accent2="accent2" accent3="accent3" accent4="accent4" accent5="accent5" accent6="accent6" hlink="hlink" folHlink="folHlink"/>
  <c:chart>
    <c:plotArea>
      <c:layout>
        <c:manualLayout>
          <c:layoutTarget val="inner"/>
          <c:xMode val="edge"/>
          <c:yMode val="edge"/>
          <c:x val="8.5946564371761208E-2"/>
          <c:y val="5.1400554097404488E-2"/>
          <c:w val="0.88349788007268326"/>
          <c:h val="0.85488799833524642"/>
        </c:manualLayout>
      </c:layout>
      <c:lineChart>
        <c:grouping val="standard"/>
        <c:ser>
          <c:idx val="0"/>
          <c:order val="0"/>
          <c:tx>
            <c:strRef>
              <c:f>'fig 1.5'!$B$25</c:f>
              <c:strCache>
                <c:ptCount val="1"/>
                <c:pt idx="0">
                  <c:v>Developed</c:v>
                </c:pt>
              </c:strCache>
            </c:strRef>
          </c:tx>
          <c:marker>
            <c:symbol val="none"/>
          </c:marker>
          <c:cat>
            <c:numRef>
              <c:f>'fig 1.5'!$C$1:$U$1</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1.5'!$C$25:$U$25</c:f>
              <c:numCache>
                <c:formatCode>0.00</c:formatCode>
                <c:ptCount val="19"/>
                <c:pt idx="0">
                  <c:v>0.2405600588235294</c:v>
                </c:pt>
                <c:pt idx="1">
                  <c:v>0.2357377259475219</c:v>
                </c:pt>
                <c:pt idx="2">
                  <c:v>0.22996979591836741</c:v>
                </c:pt>
                <c:pt idx="3">
                  <c:v>0.23004284457478041</c:v>
                </c:pt>
                <c:pt idx="4">
                  <c:v>0.22655093220338982</c:v>
                </c:pt>
                <c:pt idx="5">
                  <c:v>0.21545685636856371</c:v>
                </c:pt>
                <c:pt idx="6">
                  <c:v>0.21389005277044901</c:v>
                </c:pt>
                <c:pt idx="7">
                  <c:v>0.2082184090909098</c:v>
                </c:pt>
                <c:pt idx="8">
                  <c:v>0.20289957711442791</c:v>
                </c:pt>
                <c:pt idx="9">
                  <c:v>0.20235539759036225</c:v>
                </c:pt>
                <c:pt idx="10">
                  <c:v>0.20288384965831435</c:v>
                </c:pt>
                <c:pt idx="11">
                  <c:v>0.20085964788732463</c:v>
                </c:pt>
                <c:pt idx="12">
                  <c:v>0.19884128504672957</c:v>
                </c:pt>
                <c:pt idx="13">
                  <c:v>0.19493064073226599</c:v>
                </c:pt>
                <c:pt idx="14">
                  <c:v>0.18865845315904184</c:v>
                </c:pt>
                <c:pt idx="15">
                  <c:v>0.18136513800424667</c:v>
                </c:pt>
                <c:pt idx="16">
                  <c:v>0.17590036885245974</c:v>
                </c:pt>
                <c:pt idx="17">
                  <c:v>0.17110660714285714</c:v>
                </c:pt>
                <c:pt idx="18">
                  <c:v>0.16625271457085827</c:v>
                </c:pt>
              </c:numCache>
            </c:numRef>
          </c:val>
        </c:ser>
        <c:ser>
          <c:idx val="1"/>
          <c:order val="1"/>
          <c:tx>
            <c:strRef>
              <c:f>'fig 1.5'!$B$26</c:f>
              <c:strCache>
                <c:ptCount val="1"/>
                <c:pt idx="0">
                  <c:v>Developing</c:v>
                </c:pt>
              </c:strCache>
            </c:strRef>
          </c:tx>
          <c:marker>
            <c:symbol val="none"/>
          </c:marker>
          <c:cat>
            <c:numRef>
              <c:f>'fig 1.5'!$C$1:$U$1</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1.5'!$C$26:$U$26</c:f>
              <c:numCache>
                <c:formatCode>0.00</c:formatCode>
                <c:ptCount val="19"/>
                <c:pt idx="0">
                  <c:v>1.3498535754824064</c:v>
                </c:pt>
                <c:pt idx="1">
                  <c:v>1.3106506159014557</c:v>
                </c:pt>
                <c:pt idx="2">
                  <c:v>1.2690857142857161</c:v>
                </c:pt>
                <c:pt idx="3">
                  <c:v>1.1649193717277517</c:v>
                </c:pt>
                <c:pt idx="4">
                  <c:v>1.1031791791791792</c:v>
                </c:pt>
                <c:pt idx="5">
                  <c:v>1.1138216981132036</c:v>
                </c:pt>
                <c:pt idx="6">
                  <c:v>1.0295575221238968</c:v>
                </c:pt>
                <c:pt idx="7">
                  <c:v>0.96482749999999995</c:v>
                </c:pt>
                <c:pt idx="8">
                  <c:v>0.93008211382113826</c:v>
                </c:pt>
                <c:pt idx="9">
                  <c:v>0.88409062500000002</c:v>
                </c:pt>
                <c:pt idx="10">
                  <c:v>0.83006861313868863</c:v>
                </c:pt>
                <c:pt idx="11">
                  <c:v>0.80327801418439915</c:v>
                </c:pt>
                <c:pt idx="12">
                  <c:v>0.80853877551020359</c:v>
                </c:pt>
                <c:pt idx="13">
                  <c:v>0.78706562499999999</c:v>
                </c:pt>
                <c:pt idx="14">
                  <c:v>0.79217283236994263</c:v>
                </c:pt>
                <c:pt idx="15">
                  <c:v>0.77929408602150774</c:v>
                </c:pt>
                <c:pt idx="16">
                  <c:v>0.76499257425742573</c:v>
                </c:pt>
                <c:pt idx="17">
                  <c:v>0.73296606334841663</c:v>
                </c:pt>
                <c:pt idx="18">
                  <c:v>0.7315333333333337</c:v>
                </c:pt>
              </c:numCache>
            </c:numRef>
          </c:val>
        </c:ser>
        <c:ser>
          <c:idx val="2"/>
          <c:order val="2"/>
          <c:tx>
            <c:strRef>
              <c:f>'fig 1.5'!$B$27</c:f>
              <c:strCache>
                <c:ptCount val="1"/>
                <c:pt idx="0">
                  <c:v>High income developing</c:v>
                </c:pt>
              </c:strCache>
            </c:strRef>
          </c:tx>
          <c:marker>
            <c:symbol val="none"/>
          </c:marker>
          <c:cat>
            <c:numRef>
              <c:f>'fig 1.5'!$C$1:$U$1</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1.5'!$C$27:$U$27</c:f>
              <c:numCache>
                <c:formatCode>0.00</c:formatCode>
                <c:ptCount val="19"/>
                <c:pt idx="0">
                  <c:v>0.43628570247933884</c:v>
                </c:pt>
                <c:pt idx="1">
                  <c:v>0.46105256198347261</c:v>
                </c:pt>
                <c:pt idx="2">
                  <c:v>0.5101212605042017</c:v>
                </c:pt>
                <c:pt idx="3">
                  <c:v>0.50008016129032062</c:v>
                </c:pt>
                <c:pt idx="4">
                  <c:v>0.53312515384615389</c:v>
                </c:pt>
                <c:pt idx="5">
                  <c:v>0.50086948148148169</c:v>
                </c:pt>
                <c:pt idx="6">
                  <c:v>0.50245260563380278</c:v>
                </c:pt>
                <c:pt idx="7">
                  <c:v>0.47073217687074831</c:v>
                </c:pt>
                <c:pt idx="8">
                  <c:v>0.46551467532467766</c:v>
                </c:pt>
                <c:pt idx="9">
                  <c:v>0.43833439024390353</c:v>
                </c:pt>
                <c:pt idx="10">
                  <c:v>0.44653694610778444</c:v>
                </c:pt>
                <c:pt idx="11">
                  <c:v>0.42695757396449879</c:v>
                </c:pt>
                <c:pt idx="12">
                  <c:v>0.44416039772727361</c:v>
                </c:pt>
                <c:pt idx="13">
                  <c:v>0.40172015873015871</c:v>
                </c:pt>
                <c:pt idx="14">
                  <c:v>0.38787709359606043</c:v>
                </c:pt>
                <c:pt idx="15">
                  <c:v>0.36333214611872144</c:v>
                </c:pt>
                <c:pt idx="16">
                  <c:v>0.34525261410788388</c:v>
                </c:pt>
                <c:pt idx="17">
                  <c:v>0.35061724696356278</c:v>
                </c:pt>
                <c:pt idx="18">
                  <c:v>0.35340122047244132</c:v>
                </c:pt>
              </c:numCache>
            </c:numRef>
          </c:val>
        </c:ser>
        <c:ser>
          <c:idx val="3"/>
          <c:order val="3"/>
          <c:tx>
            <c:strRef>
              <c:f>'fig 1.5'!$B$28</c:f>
              <c:strCache>
                <c:ptCount val="1"/>
                <c:pt idx="0">
                  <c:v>Upper middle income developing</c:v>
                </c:pt>
              </c:strCache>
            </c:strRef>
          </c:tx>
          <c:marker>
            <c:symbol val="none"/>
          </c:marker>
          <c:cat>
            <c:numRef>
              <c:f>'fig 1.5'!$C$1:$U$1</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1.5'!$C$28:$U$28</c:f>
              <c:numCache>
                <c:formatCode>0.00</c:formatCode>
                <c:ptCount val="19"/>
                <c:pt idx="0">
                  <c:v>1.1589034557235423</c:v>
                </c:pt>
                <c:pt idx="1">
                  <c:v>1.0880361842105295</c:v>
                </c:pt>
                <c:pt idx="2">
                  <c:v>1.0518628635346756</c:v>
                </c:pt>
                <c:pt idx="3">
                  <c:v>0.96162511111111315</c:v>
                </c:pt>
                <c:pt idx="4">
                  <c:v>0.88876726457399102</c:v>
                </c:pt>
                <c:pt idx="5">
                  <c:v>0.91368417582417583</c:v>
                </c:pt>
                <c:pt idx="6">
                  <c:v>0.85484788135593215</c:v>
                </c:pt>
                <c:pt idx="7">
                  <c:v>0.80325128205128205</c:v>
                </c:pt>
                <c:pt idx="8">
                  <c:v>0.77699901380670922</c:v>
                </c:pt>
                <c:pt idx="9">
                  <c:v>0.77592071005917562</c:v>
                </c:pt>
                <c:pt idx="10">
                  <c:v>0.75557217068645643</c:v>
                </c:pt>
                <c:pt idx="11">
                  <c:v>0.75866327683615864</c:v>
                </c:pt>
                <c:pt idx="12">
                  <c:v>0.78137099811676058</c:v>
                </c:pt>
                <c:pt idx="13">
                  <c:v>0.75841771019677995</c:v>
                </c:pt>
                <c:pt idx="14">
                  <c:v>0.71846794019933558</c:v>
                </c:pt>
                <c:pt idx="15">
                  <c:v>0.69739218500797251</c:v>
                </c:pt>
                <c:pt idx="16">
                  <c:v>0.6756118181818217</c:v>
                </c:pt>
                <c:pt idx="17">
                  <c:v>0.64028040057224611</c:v>
                </c:pt>
                <c:pt idx="18">
                  <c:v>0.62415495118549691</c:v>
                </c:pt>
              </c:numCache>
            </c:numRef>
          </c:val>
        </c:ser>
        <c:ser>
          <c:idx val="4"/>
          <c:order val="4"/>
          <c:tx>
            <c:strRef>
              <c:f>'fig 1.5'!$B$29</c:f>
              <c:strCache>
                <c:ptCount val="1"/>
                <c:pt idx="0">
                  <c:v>Lower middle income developing</c:v>
                </c:pt>
              </c:strCache>
            </c:strRef>
          </c:tx>
          <c:marker>
            <c:symbol val="none"/>
          </c:marker>
          <c:cat>
            <c:numRef>
              <c:f>'fig 1.5'!$C$1:$U$1</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1.5'!$C$29:$U$29</c:f>
              <c:numCache>
                <c:formatCode>0.00</c:formatCode>
                <c:ptCount val="19"/>
                <c:pt idx="0">
                  <c:v>1.9791334532374099</c:v>
                </c:pt>
                <c:pt idx="1">
                  <c:v>1.9115261744966443</c:v>
                </c:pt>
                <c:pt idx="2">
                  <c:v>1.7754966257668712</c:v>
                </c:pt>
                <c:pt idx="3">
                  <c:v>1.5794644628099137</c:v>
                </c:pt>
                <c:pt idx="4">
                  <c:v>1.4667222222222218</c:v>
                </c:pt>
                <c:pt idx="5">
                  <c:v>1.4476679287305123</c:v>
                </c:pt>
                <c:pt idx="6">
                  <c:v>1.3013743434343399</c:v>
                </c:pt>
                <c:pt idx="7">
                  <c:v>1.2065598484848479</c:v>
                </c:pt>
                <c:pt idx="8">
                  <c:v>1.1536727605118862</c:v>
                </c:pt>
                <c:pt idx="9">
                  <c:v>1.0533364102564098</c:v>
                </c:pt>
                <c:pt idx="10">
                  <c:v>0.94776352201257863</c:v>
                </c:pt>
                <c:pt idx="11">
                  <c:v>0.88722518409425466</c:v>
                </c:pt>
                <c:pt idx="12">
                  <c:v>0.86730692934782549</c:v>
                </c:pt>
                <c:pt idx="13">
                  <c:v>0.85053985419198064</c:v>
                </c:pt>
                <c:pt idx="14">
                  <c:v>0.89108286674131976</c:v>
                </c:pt>
                <c:pt idx="15">
                  <c:v>0.88162063008130165</c:v>
                </c:pt>
                <c:pt idx="16">
                  <c:v>0.87886416666666667</c:v>
                </c:pt>
                <c:pt idx="17">
                  <c:v>0.83422704918032786</c:v>
                </c:pt>
                <c:pt idx="18">
                  <c:v>0.83461893939393961</c:v>
                </c:pt>
              </c:numCache>
            </c:numRef>
          </c:val>
        </c:ser>
        <c:ser>
          <c:idx val="5"/>
          <c:order val="5"/>
          <c:tx>
            <c:strRef>
              <c:f>'fig 1.5'!$B$30</c:f>
              <c:strCache>
                <c:ptCount val="1"/>
                <c:pt idx="0">
                  <c:v>Low income developing</c:v>
                </c:pt>
              </c:strCache>
            </c:strRef>
          </c:tx>
          <c:marker>
            <c:symbol val="none"/>
          </c:marker>
          <c:cat>
            <c:numRef>
              <c:f>'fig 1.5'!$C$1:$U$1</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'fig 1.5'!$C$30:$U$30</c:f>
              <c:numCache>
                <c:formatCode>0.00</c:formatCode>
                <c:ptCount val="19"/>
                <c:pt idx="0">
                  <c:v>2.6555395721925232</c:v>
                </c:pt>
                <c:pt idx="1">
                  <c:v>2.6402302702702776</c:v>
                </c:pt>
                <c:pt idx="2">
                  <c:v>2.5375814606741582</c:v>
                </c:pt>
                <c:pt idx="3">
                  <c:v>2.4536729281767937</c:v>
                </c:pt>
                <c:pt idx="4">
                  <c:v>2.3020010869565217</c:v>
                </c:pt>
                <c:pt idx="5">
                  <c:v>2.4510165803108777</c:v>
                </c:pt>
                <c:pt idx="6">
                  <c:v>2.1863433497536944</c:v>
                </c:pt>
                <c:pt idx="7">
                  <c:v>2.1087166666666692</c:v>
                </c:pt>
                <c:pt idx="8">
                  <c:v>2.140913122171952</c:v>
                </c:pt>
                <c:pt idx="9">
                  <c:v>2.1712502164502165</c:v>
                </c:pt>
                <c:pt idx="10">
                  <c:v>2.1465848979591842</c:v>
                </c:pt>
                <c:pt idx="11">
                  <c:v>2.1064786259541917</c:v>
                </c:pt>
                <c:pt idx="12">
                  <c:v>2.0700749999999997</c:v>
                </c:pt>
                <c:pt idx="13">
                  <c:v>2.0077564189189192</c:v>
                </c:pt>
                <c:pt idx="14">
                  <c:v>1.9957720125786163</c:v>
                </c:pt>
                <c:pt idx="15">
                  <c:v>1.9045979532163761</c:v>
                </c:pt>
                <c:pt idx="16">
                  <c:v>1.7772424403183023</c:v>
                </c:pt>
                <c:pt idx="17">
                  <c:v>1.6570458536585397</c:v>
                </c:pt>
                <c:pt idx="18">
                  <c:v>1.6699222477064188</c:v>
                </c:pt>
              </c:numCache>
            </c:numRef>
          </c:val>
        </c:ser>
        <c:marker val="1"/>
        <c:axId val="38639488"/>
        <c:axId val="38641024"/>
      </c:lineChart>
      <c:catAx>
        <c:axId val="38639488"/>
        <c:scaling>
          <c:orientation val="minMax"/>
        </c:scaling>
        <c:axPos val="b"/>
        <c:numFmt formatCode="General" sourceLinked="1"/>
        <c:tickLblPos val="nextTo"/>
        <c:txPr>
          <a:bodyPr/>
          <a:lstStyle/>
          <a:p>
            <a:pPr>
              <a:defRPr lang="en-US"/>
            </a:pPr>
            <a:endParaRPr lang="ru-RU"/>
          </a:p>
        </c:txPr>
        <c:crossAx val="38641024"/>
        <c:crosses val="autoZero"/>
        <c:auto val="1"/>
        <c:lblAlgn val="ctr"/>
        <c:lblOffset val="100"/>
        <c:tickLblSkip val="5"/>
      </c:catAx>
      <c:valAx>
        <c:axId val="38641024"/>
        <c:scaling>
          <c:orientation val="minMax"/>
        </c:scaling>
        <c:axPos val="l"/>
        <c:majorGridlines/>
        <c:title>
          <c:tx>
            <c:rich>
              <a:bodyPr rot="-5400000" vert="horz"/>
              <a:lstStyle/>
              <a:p>
                <a:pPr>
                  <a:defRPr lang="en-US"/>
                </a:pPr>
                <a:r>
                  <a:rPr lang="ru-RU" dirty="0" err="1" smtClean="0"/>
                  <a:t>Удельнное</a:t>
                </a:r>
                <a:r>
                  <a:rPr lang="ru-RU" dirty="0" smtClean="0"/>
                  <a:t> энергопотребление</a:t>
                </a:r>
                <a:r>
                  <a:rPr lang="ru-RU" baseline="0" dirty="0" smtClean="0"/>
                  <a:t> </a:t>
                </a:r>
                <a:r>
                  <a:rPr lang="en-US" dirty="0" smtClean="0"/>
                  <a:t>(</a:t>
                </a:r>
                <a:r>
                  <a:rPr lang="ru-RU" dirty="0" err="1" smtClean="0"/>
                  <a:t>тнэ</a:t>
                </a:r>
                <a:r>
                  <a:rPr lang="ru-RU" dirty="0" smtClean="0"/>
                  <a:t> на 1000 </a:t>
                </a:r>
                <a:r>
                  <a:rPr lang="ru-RU" dirty="0" err="1" smtClean="0"/>
                  <a:t>долл</a:t>
                </a:r>
                <a:r>
                  <a:rPr lang="ru-RU" dirty="0" smtClean="0"/>
                  <a:t> США</a:t>
                </a:r>
                <a:r>
                  <a:rPr lang="en-US" dirty="0" smtClean="0"/>
                  <a:t>)</a:t>
                </a:r>
                <a:endParaRPr lang="en-US" dirty="0"/>
              </a:p>
            </c:rich>
          </c:tx>
          <c:layout/>
        </c:title>
        <c:numFmt formatCode="0.0" sourceLinked="0"/>
        <c:tickLblPos val="nextTo"/>
        <c:txPr>
          <a:bodyPr/>
          <a:lstStyle/>
          <a:p>
            <a:pPr>
              <a:defRPr lang="en-US"/>
            </a:pPr>
            <a:endParaRPr lang="ru-RU"/>
          </a:p>
        </c:txPr>
        <c:crossAx val="38639488"/>
        <c:crosses val="autoZero"/>
        <c:crossBetween val="between"/>
      </c:valAx>
    </c:plotArea>
    <c:plotVisOnly val="1"/>
    <c:dispBlanksAs val="gap"/>
  </c:chart>
  <c:externalData r:id="rId2"/>
  <c:userShapes r:id="rId3"/>
</c:chartSpace>
</file>

<file path=ppt/drawings/drawing1.xml><?xml version="1.0" encoding="utf-8"?>
<c:userShapes xmlns:c="http://schemas.openxmlformats.org/drawingml/2006/chart">
  <cdr:relSizeAnchor xmlns:cdr="http://schemas.openxmlformats.org/drawingml/2006/chartDrawing">
    <cdr:from>
      <cdr:x>0.11084</cdr:x>
      <cdr:y>0.48938</cdr:y>
    </cdr:from>
    <cdr:to>
      <cdr:x>0.3089</cdr:x>
      <cdr:y>0.53774</cdr:y>
    </cdr:to>
    <cdr:sp macro="" textlink="">
      <cdr:nvSpPr>
        <cdr:cNvPr id="2" name="TextBox 2"/>
        <cdr:cNvSpPr txBox="1"/>
      </cdr:nvSpPr>
      <cdr:spPr>
        <a:xfrm xmlns:a="http://schemas.openxmlformats.org/drawingml/2006/main">
          <a:off x="921821" y="2497930"/>
          <a:ext cx="1647208" cy="24685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lIns="0" tIns="0" rIns="0" bIns="0" rtlCol="0" anchor="t"/>
        <a:lstStyle xmlns:a="http://schemas.openxmlformats.org/drawingml/2006/main">
          <a:defPPr>
            <a:defRPr lang="en-GB"/>
          </a:defPPr>
          <a:lvl1pPr algn="r" rtl="0" fontAlgn="base">
            <a:spcBef>
              <a:spcPct val="0"/>
            </a:spcBef>
            <a:spcAft>
              <a:spcPct val="0"/>
            </a:spcAft>
            <a:defRPr sz="6000" kern="1200">
              <a:solidFill>
                <a:srgbClr val="000000"/>
              </a:solidFill>
              <a:latin typeface="MetaBook-Roman"/>
              <a:cs typeface="Arial"/>
            </a:defRPr>
          </a:lvl1pPr>
          <a:lvl2pPr marL="457200" algn="r" rtl="0" fontAlgn="base">
            <a:spcBef>
              <a:spcPct val="0"/>
            </a:spcBef>
            <a:spcAft>
              <a:spcPct val="0"/>
            </a:spcAft>
            <a:defRPr sz="6000" kern="1200">
              <a:solidFill>
                <a:srgbClr val="000000"/>
              </a:solidFill>
              <a:latin typeface="MetaBook-Roman"/>
              <a:cs typeface="Arial"/>
            </a:defRPr>
          </a:lvl2pPr>
          <a:lvl3pPr marL="914400" algn="r" rtl="0" fontAlgn="base">
            <a:spcBef>
              <a:spcPct val="0"/>
            </a:spcBef>
            <a:spcAft>
              <a:spcPct val="0"/>
            </a:spcAft>
            <a:defRPr sz="6000" kern="1200">
              <a:solidFill>
                <a:srgbClr val="000000"/>
              </a:solidFill>
              <a:latin typeface="MetaBook-Roman"/>
              <a:cs typeface="Arial"/>
            </a:defRPr>
          </a:lvl3pPr>
          <a:lvl4pPr marL="1371600" algn="r" rtl="0" fontAlgn="base">
            <a:spcBef>
              <a:spcPct val="0"/>
            </a:spcBef>
            <a:spcAft>
              <a:spcPct val="0"/>
            </a:spcAft>
            <a:defRPr sz="6000" kern="1200">
              <a:solidFill>
                <a:srgbClr val="000000"/>
              </a:solidFill>
              <a:latin typeface="MetaBook-Roman"/>
              <a:cs typeface="Arial"/>
            </a:defRPr>
          </a:lvl4pPr>
          <a:lvl5pPr marL="1828800" algn="r" rtl="0" fontAlgn="base">
            <a:spcBef>
              <a:spcPct val="0"/>
            </a:spcBef>
            <a:spcAft>
              <a:spcPct val="0"/>
            </a:spcAft>
            <a:defRPr sz="6000" kern="1200">
              <a:solidFill>
                <a:srgbClr val="000000"/>
              </a:solidFill>
              <a:latin typeface="MetaBook-Roman"/>
              <a:cs typeface="Arial"/>
            </a:defRPr>
          </a:lvl5pPr>
          <a:lvl6pPr marL="2286000" algn="l" defTabSz="914400" rtl="0" eaLnBrk="1" latinLnBrk="0" hangingPunct="1">
            <a:defRPr sz="6000" kern="1200">
              <a:solidFill>
                <a:srgbClr val="000000"/>
              </a:solidFill>
              <a:latin typeface="MetaBook-Roman"/>
              <a:cs typeface="Arial"/>
            </a:defRPr>
          </a:lvl6pPr>
          <a:lvl7pPr marL="2743200" algn="l" defTabSz="914400" rtl="0" eaLnBrk="1" latinLnBrk="0" hangingPunct="1">
            <a:defRPr sz="6000" kern="1200">
              <a:solidFill>
                <a:srgbClr val="000000"/>
              </a:solidFill>
              <a:latin typeface="MetaBook-Roman"/>
              <a:cs typeface="Arial"/>
            </a:defRPr>
          </a:lvl7pPr>
          <a:lvl8pPr marL="3200400" algn="l" defTabSz="914400" rtl="0" eaLnBrk="1" latinLnBrk="0" hangingPunct="1">
            <a:defRPr sz="6000" kern="1200">
              <a:solidFill>
                <a:srgbClr val="000000"/>
              </a:solidFill>
              <a:latin typeface="MetaBook-Roman"/>
              <a:cs typeface="Arial"/>
            </a:defRPr>
          </a:lvl8pPr>
          <a:lvl9pPr marL="3657600" algn="l" defTabSz="914400" rtl="0" eaLnBrk="1" latinLnBrk="0" hangingPunct="1">
            <a:defRPr sz="6000" kern="1200">
              <a:solidFill>
                <a:srgbClr val="000000"/>
              </a:solidFill>
              <a:latin typeface="MetaBook-Roman"/>
              <a:cs typeface="Arial"/>
            </a:defRPr>
          </a:lvl9pPr>
        </a:lstStyle>
        <a:p xmlns:a="http://schemas.openxmlformats.org/drawingml/2006/main">
          <a:pPr algn="l"/>
          <a:r>
            <a:rPr lang="ru-RU" sz="1100" dirty="0" smtClean="0"/>
            <a:t>Развивающиеся страны</a:t>
          </a:r>
          <a:endParaRPr lang="en-US" sz="1100" dirty="0"/>
        </a:p>
      </cdr:txBody>
    </cdr:sp>
  </cdr:relSizeAnchor>
  <cdr:relSizeAnchor xmlns:cdr="http://schemas.openxmlformats.org/drawingml/2006/chartDrawing">
    <cdr:from>
      <cdr:x>0.11758</cdr:x>
      <cdr:y>0.86102</cdr:y>
    </cdr:from>
    <cdr:to>
      <cdr:x>0.4821</cdr:x>
      <cdr:y>0.94146</cdr:y>
    </cdr:to>
    <cdr:sp macro="" textlink="">
      <cdr:nvSpPr>
        <cdr:cNvPr id="3" name="TextBox 2"/>
        <cdr:cNvSpPr txBox="1"/>
      </cdr:nvSpPr>
      <cdr:spPr>
        <a:xfrm xmlns:a="http://schemas.openxmlformats.org/drawingml/2006/main">
          <a:off x="907870" y="4526378"/>
          <a:ext cx="2814557" cy="42288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lIns="0" tIns="0" rIns="0" bIns="0" rtlCol="0" anchor="t"/>
        <a:lstStyle xmlns:a="http://schemas.openxmlformats.org/drawingml/2006/main">
          <a:defPPr>
            <a:defRPr lang="en-GB"/>
          </a:defPPr>
          <a:lvl1pPr algn="r" rtl="0" fontAlgn="base">
            <a:spcBef>
              <a:spcPct val="0"/>
            </a:spcBef>
            <a:spcAft>
              <a:spcPct val="0"/>
            </a:spcAft>
            <a:defRPr sz="6000" kern="1200">
              <a:solidFill>
                <a:srgbClr val="000000"/>
              </a:solidFill>
              <a:latin typeface="MetaBook-Roman"/>
              <a:cs typeface="Arial"/>
            </a:defRPr>
          </a:lvl1pPr>
          <a:lvl2pPr marL="457200" algn="r" rtl="0" fontAlgn="base">
            <a:spcBef>
              <a:spcPct val="0"/>
            </a:spcBef>
            <a:spcAft>
              <a:spcPct val="0"/>
            </a:spcAft>
            <a:defRPr sz="6000" kern="1200">
              <a:solidFill>
                <a:srgbClr val="000000"/>
              </a:solidFill>
              <a:latin typeface="MetaBook-Roman"/>
              <a:cs typeface="Arial"/>
            </a:defRPr>
          </a:lvl2pPr>
          <a:lvl3pPr marL="914400" algn="r" rtl="0" fontAlgn="base">
            <a:spcBef>
              <a:spcPct val="0"/>
            </a:spcBef>
            <a:spcAft>
              <a:spcPct val="0"/>
            </a:spcAft>
            <a:defRPr sz="6000" kern="1200">
              <a:solidFill>
                <a:srgbClr val="000000"/>
              </a:solidFill>
              <a:latin typeface="MetaBook-Roman"/>
              <a:cs typeface="Arial"/>
            </a:defRPr>
          </a:lvl3pPr>
          <a:lvl4pPr marL="1371600" algn="r" rtl="0" fontAlgn="base">
            <a:spcBef>
              <a:spcPct val="0"/>
            </a:spcBef>
            <a:spcAft>
              <a:spcPct val="0"/>
            </a:spcAft>
            <a:defRPr sz="6000" kern="1200">
              <a:solidFill>
                <a:srgbClr val="000000"/>
              </a:solidFill>
              <a:latin typeface="MetaBook-Roman"/>
              <a:cs typeface="Arial"/>
            </a:defRPr>
          </a:lvl4pPr>
          <a:lvl5pPr marL="1828800" algn="r" rtl="0" fontAlgn="base">
            <a:spcBef>
              <a:spcPct val="0"/>
            </a:spcBef>
            <a:spcAft>
              <a:spcPct val="0"/>
            </a:spcAft>
            <a:defRPr sz="6000" kern="1200">
              <a:solidFill>
                <a:srgbClr val="000000"/>
              </a:solidFill>
              <a:latin typeface="MetaBook-Roman"/>
              <a:cs typeface="Arial"/>
            </a:defRPr>
          </a:lvl5pPr>
          <a:lvl6pPr marL="2286000" algn="l" defTabSz="914400" rtl="0" eaLnBrk="1" latinLnBrk="0" hangingPunct="1">
            <a:defRPr sz="6000" kern="1200">
              <a:solidFill>
                <a:srgbClr val="000000"/>
              </a:solidFill>
              <a:latin typeface="MetaBook-Roman"/>
              <a:cs typeface="Arial"/>
            </a:defRPr>
          </a:lvl6pPr>
          <a:lvl7pPr marL="2743200" algn="l" defTabSz="914400" rtl="0" eaLnBrk="1" latinLnBrk="0" hangingPunct="1">
            <a:defRPr sz="6000" kern="1200">
              <a:solidFill>
                <a:srgbClr val="000000"/>
              </a:solidFill>
              <a:latin typeface="MetaBook-Roman"/>
              <a:cs typeface="Arial"/>
            </a:defRPr>
          </a:lvl7pPr>
          <a:lvl8pPr marL="3200400" algn="l" defTabSz="914400" rtl="0" eaLnBrk="1" latinLnBrk="0" hangingPunct="1">
            <a:defRPr sz="6000" kern="1200">
              <a:solidFill>
                <a:srgbClr val="000000"/>
              </a:solidFill>
              <a:latin typeface="MetaBook-Roman"/>
              <a:cs typeface="Arial"/>
            </a:defRPr>
          </a:lvl8pPr>
          <a:lvl9pPr marL="3657600" algn="l" defTabSz="914400" rtl="0" eaLnBrk="1" latinLnBrk="0" hangingPunct="1">
            <a:defRPr sz="6000" kern="1200">
              <a:solidFill>
                <a:srgbClr val="000000"/>
              </a:solidFill>
              <a:latin typeface="MetaBook-Roman"/>
              <a:cs typeface="Arial"/>
            </a:defRPr>
          </a:lvl9pPr>
        </a:lstStyle>
        <a:p xmlns:a="http://schemas.openxmlformats.org/drawingml/2006/main">
          <a:pPr algn="l"/>
          <a:r>
            <a:rPr lang="ru-RU" sz="1100" dirty="0" smtClean="0"/>
            <a:t>Развитые страны</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GB"/>
          </a:p>
        </p:txBody>
      </p:sp>
      <p:sp>
        <p:nvSpPr>
          <p:cNvPr id="6147" name="Rectangle 3"/>
          <p:cNvSpPr>
            <a:spLocks noGrp="1" noChangeArrowheads="1"/>
          </p:cNvSpPr>
          <p:nvPr>
            <p:ph type="dt" sz="quarter" idx="1"/>
          </p:nvPr>
        </p:nvSpPr>
        <p:spPr bwMode="auto">
          <a:xfrm>
            <a:off x="384810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en-GB"/>
          </a:p>
        </p:txBody>
      </p:sp>
      <p:sp>
        <p:nvSpPr>
          <p:cNvPr id="6148" name="Rectangle 4"/>
          <p:cNvSpPr>
            <a:spLocks noGrp="1" noChangeArrowheads="1"/>
          </p:cNvSpPr>
          <p:nvPr>
            <p:ph type="ftr" sz="quarter" idx="2"/>
          </p:nvPr>
        </p:nvSpPr>
        <p:spPr bwMode="auto">
          <a:xfrm>
            <a:off x="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cs typeface="Arial" charset="0"/>
              </a:defRPr>
            </a:lvl1pPr>
          </a:lstStyle>
          <a:p>
            <a:pPr>
              <a:defRPr/>
            </a:pPr>
            <a:endParaRPr lang="en-GB"/>
          </a:p>
        </p:txBody>
      </p:sp>
      <p:sp>
        <p:nvSpPr>
          <p:cNvPr id="6149" name="Rectangle 5"/>
          <p:cNvSpPr>
            <a:spLocks noGrp="1" noChangeArrowheads="1"/>
          </p:cNvSpPr>
          <p:nvPr>
            <p:ph type="sldNum" sz="quarter" idx="3"/>
          </p:nvPr>
        </p:nvSpPr>
        <p:spPr bwMode="auto">
          <a:xfrm>
            <a:off x="384810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fld id="{E16EE7F9-CEB5-4D89-948C-C066B7FCD85A}"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GB"/>
          </a:p>
        </p:txBody>
      </p:sp>
      <p:sp>
        <p:nvSpPr>
          <p:cNvPr id="4099" name="Rectangle 3"/>
          <p:cNvSpPr>
            <a:spLocks noGrp="1" noChangeArrowheads="1"/>
          </p:cNvSpPr>
          <p:nvPr>
            <p:ph type="dt" idx="1"/>
          </p:nvPr>
        </p:nvSpPr>
        <p:spPr bwMode="auto">
          <a:xfrm>
            <a:off x="384810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en-GB"/>
          </a:p>
        </p:txBody>
      </p:sp>
      <p:sp>
        <p:nvSpPr>
          <p:cNvPr id="35844" name="Rectangle 4"/>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450" y="4718050"/>
            <a:ext cx="5435600" cy="4468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4102" name="Rectangle 6"/>
          <p:cNvSpPr>
            <a:spLocks noGrp="1" noChangeArrowheads="1"/>
          </p:cNvSpPr>
          <p:nvPr>
            <p:ph type="ftr" sz="quarter" idx="4"/>
          </p:nvPr>
        </p:nvSpPr>
        <p:spPr bwMode="auto">
          <a:xfrm>
            <a:off x="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cs typeface="Arial" charset="0"/>
              </a:defRPr>
            </a:lvl1pPr>
          </a:lstStyle>
          <a:p>
            <a:pPr>
              <a:defRPr/>
            </a:pPr>
            <a:endParaRPr lang="en-GB"/>
          </a:p>
        </p:txBody>
      </p:sp>
      <p:sp>
        <p:nvSpPr>
          <p:cNvPr id="4103" name="Rectangle 7"/>
          <p:cNvSpPr>
            <a:spLocks noGrp="1" noChangeArrowheads="1"/>
          </p:cNvSpPr>
          <p:nvPr>
            <p:ph type="sldNum" sz="quarter" idx="5"/>
          </p:nvPr>
        </p:nvSpPr>
        <p:spPr bwMode="auto">
          <a:xfrm>
            <a:off x="384810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fld id="{CA4F62E7-6C66-4B89-9F25-272153FC55C0}"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pPr>
              <a:buFontTx/>
              <a:buChar char="•"/>
            </a:pPr>
            <a:r>
              <a:rPr lang="en-US" smtClean="0">
                <a:latin typeface="Arial" pitchFamily="34" charset="0"/>
                <a:cs typeface="Arial" pitchFamily="34" charset="0"/>
              </a:rPr>
              <a:t>Global energy consumption grew by 36% or 1.7% annual average between 1990-2008, from 6 gigatonnes of oil equivalent to 8.2 Gtoe.</a:t>
            </a:r>
          </a:p>
          <a:p>
            <a:pPr>
              <a:buFontTx/>
              <a:buChar char="•"/>
            </a:pPr>
            <a:r>
              <a:rPr lang="en-US" smtClean="0">
                <a:latin typeface="Arial" pitchFamily="34" charset="0"/>
                <a:cs typeface="Arial" pitchFamily="34" charset="0"/>
              </a:rPr>
              <a:t>The residential, transport and industrial sectors ¾ of total consumption, with manufacturing industry accounting for 31% of total use.</a:t>
            </a:r>
          </a:p>
          <a:p>
            <a:r>
              <a:rPr lang="en-US" smtClean="0">
                <a:latin typeface="Arial" pitchFamily="34" charset="0"/>
                <a:cs typeface="Arial" pitchFamily="34" charset="0"/>
              </a:rPr>
              <a:t>Definitional note: Total Final Consumption (TFC)  is essentially total primary energy less the quantities of energy required to transform primary sources such as crude oil into forms suitable for end use consumers such as refined oils, electricity, patent fuels etc (Transformation, processing or other losses entailed in delivery to final consumers are known as “energy overhead”).</a:t>
            </a:r>
          </a:p>
          <a:p>
            <a:r>
              <a:rPr lang="en-US" smtClean="0">
                <a:latin typeface="Arial" pitchFamily="34" charset="0"/>
                <a:cs typeface="Arial" pitchFamily="34" charset="0"/>
              </a:rP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endParaRPr lang="en-US" smtClean="0">
              <a:latin typeface="Arial" pitchFamily="34" charset="0"/>
              <a:cs typeface="Arial" pitchFamily="34" charset="0"/>
            </a:endParaRPr>
          </a:p>
          <a:p>
            <a:r>
              <a:rPr lang="en-US" smtClean="0">
                <a:latin typeface="Arial" pitchFamily="34" charset="0"/>
                <a:cs typeface="Arial" pitchFamily="34" charset="0"/>
              </a:rPr>
              <a:t>The category of Developing Countries used here is the same used by the World Bank, which include also Russia.   </a:t>
            </a:r>
          </a:p>
          <a:p>
            <a:endParaRPr lang="en-US" smtClean="0">
              <a:latin typeface="Arial" pitchFamily="34" charset="0"/>
              <a:cs typeface="Arial" pitchFamily="34" charset="0"/>
            </a:endParaRPr>
          </a:p>
          <a:p>
            <a:pPr>
              <a:buFontTx/>
              <a:buChar char="•"/>
            </a:pPr>
            <a:r>
              <a:rPr lang="en-US" smtClean="0">
                <a:latin typeface="Arial" pitchFamily="34" charset="0"/>
                <a:cs typeface="Arial" pitchFamily="34" charset="0"/>
              </a:rPr>
              <a:t>Energy consumption in developing (including Russia) countries grew from 3.1 Gtoe in 1990 to 4.7 Gtoe in 2008, an increase of more than 50%. In developed countries the increase was much smaller (17%).</a:t>
            </a:r>
          </a:p>
          <a:p>
            <a:pPr>
              <a:buFontTx/>
              <a:buChar char="•"/>
            </a:pPr>
            <a:r>
              <a:rPr lang="en-US" smtClean="0">
                <a:latin typeface="Arial" pitchFamily="34" charset="0"/>
                <a:cs typeface="Arial" pitchFamily="34" charset="0"/>
              </a:rPr>
              <a:t>The industrial sector is the largest user of energy accounting for 36% of total final energy consumption followed by the residential sector, which accounted for 28%. In developed countries it is the transport sector which accounts for the largest share of final energy consumption (33%) while manufacturing only accounts for 24% of total final energy consumption.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a:buFontTx/>
              <a:buChar char="•"/>
            </a:pPr>
            <a:r>
              <a:rPr lang="en-US" smtClean="0">
                <a:latin typeface="Arial" pitchFamily="34" charset="0"/>
                <a:cs typeface="Arial" pitchFamily="34" charset="0"/>
              </a:rPr>
              <a:t>Industrial energy intensity, the ratio of energy to manufacturing value added, dropped by around 25% since 1990, although the reduction was mainly achieved during the 1990s. </a:t>
            </a:r>
          </a:p>
          <a:p>
            <a:pPr>
              <a:buFontTx/>
              <a:buChar char="•"/>
            </a:pPr>
            <a:r>
              <a:rPr lang="en-US" smtClean="0">
                <a:latin typeface="Arial" pitchFamily="34" charset="0"/>
                <a:cs typeface="Arial" pitchFamily="34" charset="0"/>
              </a:rPr>
              <a:t>By 2008 industrial; energy intensity had reached 0.35toe per US$ 1000 of manufacturing value added, or one kilo of energy equivalent for each US$ 3 dollars of value added in manufacturing.</a:t>
            </a:r>
          </a:p>
          <a:p>
            <a:pPr>
              <a:buFontTx/>
              <a:buChar char="•"/>
            </a:pPr>
            <a:r>
              <a:rPr lang="en-US" smtClean="0">
                <a:latin typeface="Arial" pitchFamily="34" charset="0"/>
                <a:cs typeface="Arial" pitchFamily="34" charset="0"/>
              </a:rPr>
              <a:t>MVA has been growing more rapidly than energy consumption implying a gradual decoupling of industrial growth from energy use.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pPr>
              <a:buFontTx/>
              <a:buChar char="•"/>
            </a:pPr>
            <a:r>
              <a:rPr lang="en-US" smtClean="0">
                <a:latin typeface="Arial" pitchFamily="34" charset="0"/>
                <a:cs typeface="Arial" pitchFamily="34" charset="0"/>
              </a:rPr>
              <a:t>Industrial energy intensity has been falling slowly (10%) in developed countries and very rapidly in developing countries (80%). </a:t>
            </a:r>
          </a:p>
          <a:p>
            <a:pPr>
              <a:buFontTx/>
              <a:buChar char="•"/>
            </a:pPr>
            <a:r>
              <a:rPr lang="en-US" smtClean="0">
                <a:latin typeface="Arial" pitchFamily="34" charset="0"/>
                <a:cs typeface="Arial" pitchFamily="34" charset="0"/>
              </a:rPr>
              <a:t>Energy intensity is inversely related to income.</a:t>
            </a:r>
          </a:p>
          <a:p>
            <a:pPr>
              <a:buFontTx/>
              <a:buChar char="•"/>
            </a:pPr>
            <a:r>
              <a:rPr lang="en-US" smtClean="0">
                <a:latin typeface="Arial" pitchFamily="34" charset="0"/>
                <a:cs typeface="Arial" pitchFamily="34" charset="0"/>
              </a:rPr>
              <a:t>Large gaps in energy intensity remain between developed economies and low-income developing economies</a:t>
            </a:r>
          </a:p>
          <a:p>
            <a:r>
              <a:rPr lang="en-US" smtClean="0">
                <a:latin typeface="Arial" pitchFamily="34" charset="0"/>
                <a:cs typeface="Arial" pitchFamily="34" charset="0"/>
              </a:rPr>
              <a:t>Country definition developing:</a:t>
            </a:r>
          </a:p>
          <a:p>
            <a:r>
              <a:rPr lang="en-US" smtClean="0">
                <a:latin typeface="Arial" pitchFamily="34" charset="0"/>
                <a:cs typeface="Arial" pitchFamily="34" charset="0"/>
              </a:rPr>
              <a:t>High-income: Croatia, Malta, Saudi Arabia, Slovenia, UAE</a:t>
            </a:r>
          </a:p>
          <a:p>
            <a:r>
              <a:rPr lang="en-US" smtClean="0">
                <a:latin typeface="Arial" pitchFamily="34" charset="0"/>
                <a:cs typeface="Arial" pitchFamily="34" charset="0"/>
              </a:rPr>
              <a:t>Upper middle: Argentina, Lithuania, Malaysia, Mexico, Romania, Turkey</a:t>
            </a:r>
          </a:p>
          <a:p>
            <a:r>
              <a:rPr lang="en-US" smtClean="0">
                <a:latin typeface="Arial" pitchFamily="34" charset="0"/>
                <a:cs typeface="Arial" pitchFamily="34" charset="0"/>
              </a:rPr>
              <a:t>Lower middle: China, India, Indonesia, Philippines, Thailand, Tunisia, Ukraine</a:t>
            </a:r>
          </a:p>
          <a:p>
            <a:r>
              <a:rPr lang="en-US" smtClean="0">
                <a:latin typeface="Arial" pitchFamily="34" charset="0"/>
                <a:cs typeface="Arial" pitchFamily="34" charset="0"/>
              </a:rPr>
              <a:t>Low-income: Bangladesh, Cambodia, Ethiopia, Ghana, Kenya, Mozambique, Senegal, Viet Nam</a:t>
            </a:r>
          </a:p>
          <a:p>
            <a:endParaRPr lang="en-US" smtClean="0">
              <a:latin typeface="Arial" pitchFamily="34" charset="0"/>
              <a:cs typeface="Arial" pitchFamily="34" charset="0"/>
            </a:endParaRPr>
          </a:p>
          <a:p>
            <a:r>
              <a:rPr lang="en-US" smtClean="0">
                <a:latin typeface="Arial" pitchFamily="34" charset="0"/>
                <a:cs typeface="Arial" pitchFamily="34" charset="0"/>
              </a:rPr>
              <a:t>RUSSIA is a Upper Middle Income Country</a:t>
            </a:r>
          </a:p>
          <a:p>
            <a:endParaRPr lang="en-US"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48100" y="9432925"/>
            <a:ext cx="2944813" cy="496888"/>
          </a:xfrm>
          <a:prstGeom prst="rect">
            <a:avLst/>
          </a:prstGeom>
          <a:noFill/>
          <a:ln w="9525">
            <a:noFill/>
            <a:miter lim="800000"/>
            <a:headEnd/>
            <a:tailEnd/>
          </a:ln>
        </p:spPr>
        <p:txBody>
          <a:bodyPr anchor="b"/>
          <a:lstStyle/>
          <a:p>
            <a:pPr defTabSz="890588" eaLnBrk="0" hangingPunct="0"/>
            <a:fld id="{093D6E0B-275F-4C75-A6C5-E5B53FDDBC53}" type="slidenum">
              <a:rPr lang="en-GB" sz="1200">
                <a:latin typeface="Times New Roman" pitchFamily="18" charset="0"/>
                <a:cs typeface="Times New Roman" pitchFamily="18" charset="0"/>
              </a:rPr>
              <a:pPr defTabSz="890588" eaLnBrk="0" hangingPunct="0"/>
              <a:t>9</a:t>
            </a:fld>
            <a:endParaRPr lang="en-GB" sz="1200">
              <a:latin typeface="Times New Roman" pitchFamily="18" charset="0"/>
              <a:cs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This slide shows the incremental world energy demand by sectors and regions between 2008 and 2035.</a:t>
            </a:r>
          </a:p>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What is important to note and highlighted is that in the industrial sector energy demand will increase only in Non-OECD countries.</a:t>
            </a:r>
          </a:p>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The Russian contribution to such increased global industrial energy demand between 2009 and 2035 has been estimated in about 32 Mtoe, equal to about 3.1% of global incremental industrial energy demand.</a:t>
            </a:r>
          </a:p>
          <a:p>
            <a:pPr eaLnBrk="1" hangingPunct="1">
              <a:spcBef>
                <a:spcPct val="0"/>
              </a:spcBef>
            </a:pPr>
            <a:endParaRPr lang="en-US" sz="1000" smtClean="0">
              <a:latin typeface="Arial" pitchFamily="34" charset="0"/>
              <a:cs typeface="Arial" pitchFamily="34" charset="0"/>
            </a:endParaRPr>
          </a:p>
          <a:p>
            <a:pPr algn="ctr" eaLnBrk="1" hangingPunct="1">
              <a:spcBef>
                <a:spcPct val="0"/>
              </a:spcBef>
            </a:pPr>
            <a:endParaRPr lang="en-US" sz="1000"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r>
              <a:rPr lang="en-US" smtClean="0">
                <a:latin typeface="Arial" pitchFamily="34" charset="0"/>
                <a:cs typeface="Arial" pitchFamily="34" charset="0"/>
              </a:rPr>
              <a:t>Greenhouse gases: carbon dioxide, methane, nitrous oxide, hydrofluorocarbons, perfluorocarbons, sulphur hexafluoride</a:t>
            </a:r>
          </a:p>
          <a:p>
            <a:r>
              <a:rPr lang="en-US" smtClean="0">
                <a:latin typeface="Arial" pitchFamily="34" charset="0"/>
                <a:cs typeface="Arial" pitchFamily="34" charset="0"/>
              </a:rPr>
              <a:t>Fossil fuel combustion for industrial use and power generation contribute to other pollutants such as oxides of nitrogen and sulphur, soot, metals (mercury, arsenic) and dioxins.</a:t>
            </a:r>
          </a:p>
          <a:p>
            <a:r>
              <a:rPr lang="en-US" smtClean="0">
                <a:latin typeface="Arial" pitchFamily="34" charset="0"/>
                <a:cs typeface="Arial" pitchFamily="34" charset="0"/>
              </a:rPr>
              <a:t>Developing countries are more exposed to climate change and are expected to bear between 75-80% of climate change.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a:buFontTx/>
              <a:buChar char="•"/>
            </a:pPr>
            <a:r>
              <a:rPr lang="en-US" smtClean="0">
                <a:latin typeface="Arial" pitchFamily="34" charset="0"/>
                <a:cs typeface="Arial" pitchFamily="34" charset="0"/>
              </a:rPr>
              <a:t>UNIDO survey included 357 firms all over the developing world of which 119 energy efficiency projects were examined. </a:t>
            </a:r>
          </a:p>
          <a:p>
            <a:pPr>
              <a:buFontTx/>
              <a:buChar char="•"/>
            </a:pPr>
            <a:r>
              <a:rPr lang="en-US" smtClean="0">
                <a:latin typeface="Arial" pitchFamily="34" charset="0"/>
                <a:cs typeface="Arial" pitchFamily="34" charset="0"/>
              </a:rPr>
              <a:t>IRR in 3 years was 25% rising up to 50% over 10 years.</a:t>
            </a:r>
          </a:p>
          <a:p>
            <a:pPr>
              <a:buFontTx/>
              <a:buChar char="•"/>
            </a:pPr>
            <a:r>
              <a:rPr lang="en-US" smtClean="0">
                <a:latin typeface="Arial" pitchFamily="34" charset="0"/>
                <a:cs typeface="Arial" pitchFamily="34" charset="0"/>
              </a:rPr>
              <a:t>Econometric evidence suggests a significant positive relation between profitability and energy intensity in 13 developing countries.</a:t>
            </a:r>
          </a:p>
          <a:p>
            <a:pPr>
              <a:buFontTx/>
              <a:buChar char="•"/>
            </a:pPr>
            <a:r>
              <a:rPr lang="en-US" smtClean="0">
                <a:latin typeface="Arial" pitchFamily="34" charset="0"/>
                <a:cs typeface="Arial" pitchFamily="34" charset="0"/>
              </a:rPr>
              <a:t>Profitable projects involve small investment (under US$ 10,000) and housekeeping measures such as changes in shift schedules or use of natural light and ventilation as opposed to changing equipment which involves higher investment (more than US$ 100,000) and are more technologically complex.</a:t>
            </a:r>
          </a:p>
          <a:p>
            <a:pPr>
              <a:buFontTx/>
              <a:buChar char="•"/>
            </a:pPr>
            <a:r>
              <a:rPr lang="en-US" smtClean="0">
                <a:latin typeface="Arial" pitchFamily="34" charset="0"/>
                <a:cs typeface="Arial" pitchFamily="34" charset="0"/>
              </a:rPr>
              <a:t>Very strong econometric evidence between energy efficiency and technological innovation.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pPr>
              <a:buFontTx/>
              <a:buChar char="•"/>
            </a:pPr>
            <a:r>
              <a:rPr lang="en-US" smtClean="0">
                <a:latin typeface="Arial" pitchFamily="34" charset="0"/>
                <a:cs typeface="Arial" pitchFamily="34" charset="0"/>
              </a:rPr>
              <a:t>Why the potential goes unrealized.</a:t>
            </a:r>
          </a:p>
          <a:p>
            <a:r>
              <a:rPr lang="en-US" smtClean="0">
                <a:latin typeface="Arial" pitchFamily="34" charset="0"/>
                <a:cs typeface="Arial" pitchFamily="34" charset="0"/>
              </a:rPr>
              <a:t>The report goes on to 	show that corporate decision making is not as simple as it is shown in textbooks but involves limited information, constrained rationality, institutional failures and often unanticipated costs.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a:lnSpc>
                <a:spcPct val="90000"/>
              </a:lnSpc>
              <a:buFontTx/>
              <a:buChar char="•"/>
            </a:pPr>
            <a:r>
              <a:rPr lang="en-US" sz="1000" smtClean="0">
                <a:latin typeface="Arial" pitchFamily="34" charset="0"/>
                <a:cs typeface="Arial" pitchFamily="34" charset="0"/>
              </a:rPr>
              <a:t>Laws and regulations: generally aimed at removing the least efficient equipment and practices from the market. Normally based on establishing regulatory agencies (29 out of 37 developing countries had some kind of energy efficiency authority, from Costa Rica to the Russian Federation). However the study also found that coordination between energy efficiency agencies and the rest of the government could be improved.</a:t>
            </a:r>
          </a:p>
          <a:p>
            <a:pPr>
              <a:lnSpc>
                <a:spcPct val="90000"/>
              </a:lnSpc>
              <a:buFontTx/>
              <a:buChar char="•"/>
            </a:pPr>
            <a:r>
              <a:rPr lang="en-US" sz="1000" smtClean="0">
                <a:latin typeface="Arial" pitchFamily="34" charset="0"/>
                <a:cs typeface="Arial" pitchFamily="34" charset="0"/>
              </a:rPr>
              <a:t>Negotiated agreements: contracts between governments and industry to achieve specific energy efficiency targets. Chile has a wide range of voluntary agreements in the mining, metals, chemicals and printing industry. China has the top 1000 energy consuming enterprises programme, where energy intensity targets per firm are agreed.</a:t>
            </a:r>
          </a:p>
          <a:p>
            <a:pPr>
              <a:lnSpc>
                <a:spcPct val="90000"/>
              </a:lnSpc>
              <a:buFontTx/>
              <a:buChar char="•"/>
            </a:pPr>
            <a:r>
              <a:rPr lang="en-US" sz="1000" smtClean="0">
                <a:latin typeface="Arial" pitchFamily="34" charset="0"/>
                <a:cs typeface="Arial" pitchFamily="34" charset="0"/>
              </a:rPr>
              <a:t>Information-based instruments aimed at raising awareness and energy efficiency knowledge among companies. Brazil has a very successful training the trainers programme ultimately aimed at managers, technical staff and workers in areas of energy management and auditing. India, Sri Lanka and Kenya have different types of industrial energy efficiency awards.</a:t>
            </a:r>
          </a:p>
          <a:p>
            <a:pPr>
              <a:lnSpc>
                <a:spcPct val="90000"/>
              </a:lnSpc>
              <a:buFontTx/>
              <a:buChar char="•"/>
            </a:pPr>
            <a:r>
              <a:rPr lang="en-US" sz="1000" smtClean="0">
                <a:latin typeface="Arial" pitchFamily="34" charset="0"/>
                <a:cs typeface="Arial" pitchFamily="34" charset="0"/>
              </a:rPr>
              <a:t>Technology and innovation: aimed at developing energy efficiency technologies adapted to local conditions.  Nigeria, for example, established the University of Lagos National Centre for Energy Efficiency and Conservation in 2008. By 2006, China had invested US$ 10bn in energy efficiency and alternative energy research and development projects. Ghana has the Energy Van Service, where a van stocked with energy diagnostic equipment goes around enterprises to help them research energy saving opportunities.</a:t>
            </a:r>
          </a:p>
          <a:p>
            <a:pPr>
              <a:lnSpc>
                <a:spcPct val="90000"/>
              </a:lnSpc>
              <a:buFontTx/>
              <a:buChar char="•"/>
            </a:pPr>
            <a:r>
              <a:rPr lang="en-US" sz="1000" smtClean="0">
                <a:latin typeface="Arial" pitchFamily="34" charset="0"/>
                <a:cs typeface="Arial" pitchFamily="34" charset="0"/>
              </a:rPr>
              <a:t>Market-based instruments refer to taxes, subsidies and other types of incentives to encourage firms to engage in energy efficiency efforts. Malaysia has a programme that allows energy-efficiency service firms a 100 corporate tax exemption for 10 years or a 100% investment tax allowance on energy efficient investments for five years.</a:t>
            </a:r>
          </a:p>
          <a:p>
            <a:pPr>
              <a:lnSpc>
                <a:spcPct val="90000"/>
              </a:lnSpc>
              <a:buFontTx/>
              <a:buChar char="•"/>
            </a:pPr>
            <a:r>
              <a:rPr lang="en-US" sz="1000" smtClean="0">
                <a:latin typeface="Arial" pitchFamily="34" charset="0"/>
                <a:cs typeface="Arial" pitchFamily="34" charset="0"/>
              </a:rPr>
              <a:t>Financial facilities are normally aimed at ensuring access to credit by industrial firms. Tunisia established a National Fund for Energy Conservation and in South Africa the utility company provides concessionary loans to industrial firms that engage in industrial energy efficiency projects.</a:t>
            </a:r>
          </a:p>
          <a:p>
            <a:pPr>
              <a:lnSpc>
                <a:spcPct val="90000"/>
              </a:lnSpc>
              <a:buFontTx/>
              <a:buChar char="•"/>
            </a:pPr>
            <a:endParaRPr lang="en-US" sz="1000" smtClean="0">
              <a:latin typeface="Arial"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pPr>
              <a:buFontTx/>
              <a:buChar char="•"/>
            </a:pPr>
            <a:r>
              <a:rPr lang="en-US" smtClean="0">
                <a:latin typeface="Arial" pitchFamily="34" charset="0"/>
                <a:cs typeface="Arial" pitchFamily="34" charset="0"/>
              </a:rPr>
              <a:t>Targets are a useful mechanism to achieving performance objectives and allow for transparent comparison and benchmarking. The report argues for doubling the historical rate of industrial energy efficiency to 3.4% improvement per year. Out of the 134 countries for which we have industrial energy efficiency information, 98 are below that target.</a:t>
            </a:r>
          </a:p>
          <a:p>
            <a:pPr>
              <a:buFontTx/>
              <a:buChar char="•"/>
            </a:pPr>
            <a:r>
              <a:rPr lang="en-US" smtClean="0">
                <a:latin typeface="Arial" pitchFamily="34" charset="0"/>
                <a:cs typeface="Arial" pitchFamily="34" charset="0"/>
              </a:rPr>
              <a:t>Technology transfer: information about best practice and where the technology is available. Technical assistance is normally required. UNIDO National Cleaner Production Centres are a practical example in this area.</a:t>
            </a:r>
          </a:p>
          <a:p>
            <a:pPr>
              <a:buFontTx/>
              <a:buChar char="•"/>
            </a:pPr>
            <a:r>
              <a:rPr lang="en-US" smtClean="0">
                <a:latin typeface="Arial" pitchFamily="34" charset="0"/>
                <a:cs typeface="Arial" pitchFamily="34" charset="0"/>
              </a:rPr>
              <a:t>International financing: aimed at providing fresh funding locally unavailable for accessing energy efficient technologies. Surveys show that developing countries see in international financing mechanisms a source of financial resources that otherwise they wouldn’t have access to.</a:t>
            </a:r>
          </a:p>
          <a:p>
            <a:pPr>
              <a:buFontTx/>
              <a:buChar char="•"/>
            </a:pPr>
            <a:r>
              <a:rPr lang="en-US" smtClean="0">
                <a:latin typeface="Arial" pitchFamily="34" charset="0"/>
                <a:cs typeface="Arial" pitchFamily="34" charset="0"/>
              </a:rPr>
              <a:t>Monitoring and coordinating function: statistics are necessary to see whether targets are achieved, benchmarking and dissemination of information and data. </a:t>
            </a:r>
          </a:p>
          <a:p>
            <a:pPr>
              <a:buFontTx/>
              <a:buChar char="•"/>
            </a:pPr>
            <a:r>
              <a:rPr lang="en-US" smtClean="0">
                <a:latin typeface="Arial" pitchFamily="34" charset="0"/>
                <a:cs typeface="Arial" pitchFamily="34" charset="0"/>
              </a:rPr>
              <a:t>Industrial energy efficiency is one of the key components of SE4ALL initiative. </a:t>
            </a:r>
          </a:p>
          <a:p>
            <a:pPr>
              <a:buFontTx/>
              <a:buChar char="•"/>
            </a:pPr>
            <a:endParaRPr lang="en-US" smtClean="0">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22</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48100" y="9432925"/>
            <a:ext cx="2944813" cy="496888"/>
          </a:xfrm>
          <a:prstGeom prst="rect">
            <a:avLst/>
          </a:prstGeom>
          <a:noFill/>
          <a:ln w="9525">
            <a:noFill/>
            <a:miter lim="800000"/>
            <a:headEnd/>
            <a:tailEnd/>
          </a:ln>
        </p:spPr>
        <p:txBody>
          <a:bodyPr anchor="b"/>
          <a:lstStyle/>
          <a:p>
            <a:pPr defTabSz="890588" eaLnBrk="0" hangingPunct="0"/>
            <a:fld id="{3F825C66-35FD-4345-BC7B-8CD5C1B24540}" type="slidenum">
              <a:rPr lang="en-GB" sz="1200">
                <a:latin typeface="Times New Roman" pitchFamily="18" charset="0"/>
                <a:cs typeface="Times New Roman" pitchFamily="18" charset="0"/>
              </a:rPr>
              <a:pPr defTabSz="890588" eaLnBrk="0" hangingPunct="0"/>
              <a:t>23</a:t>
            </a:fld>
            <a:endParaRPr lang="en-GB" sz="1200">
              <a:latin typeface="Times New Roman" pitchFamily="18" charset="0"/>
              <a:cs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This slide shows the past trend of the share of total energy costs in the GDP of Russia compared to China, the United States and the European Union.</a:t>
            </a:r>
          </a:p>
          <a:p>
            <a:r>
              <a:rPr lang="en-US" smtClean="0">
                <a:latin typeface="Arial" pitchFamily="34" charset="0"/>
                <a:cs typeface="Arial" pitchFamily="34" charset="0"/>
              </a:rPr>
              <a:t>The amount of money spent on energy in all sectors of final consumption in Russia, expressed as a share of GDP, rose from around 4% of GDP in 2000 to an estimated 11% in 2011.</a:t>
            </a:r>
            <a:endParaRPr lang="en-US" sz="1000" smtClean="0">
              <a:latin typeface="Arial" pitchFamily="34" charset="0"/>
              <a:cs typeface="Arial" pitchFamily="34" charset="0"/>
            </a:endParaRPr>
          </a:p>
          <a:p>
            <a:pPr eaLnBrk="1" hangingPunct="1">
              <a:spcBef>
                <a:spcPct val="0"/>
              </a:spcBef>
            </a:pPr>
            <a:endParaRPr lang="en-US" sz="1000" smtClean="0">
              <a:latin typeface="Arial" pitchFamily="34" charset="0"/>
              <a:cs typeface="Arial" pitchFamily="34" charset="0"/>
            </a:endParaRPr>
          </a:p>
          <a:p>
            <a:r>
              <a:rPr lang="en-US" smtClean="0">
                <a:latin typeface="Arial" pitchFamily="34" charset="0"/>
                <a:cs typeface="Arial" pitchFamily="34" charset="0"/>
              </a:rPr>
              <a:t>Comparing levels of spending on energy across countries can be misleading because of differences in climate and the structure of GDP, but a comparison of trends can be still instructive. </a:t>
            </a:r>
            <a:endParaRPr lang="en-US" sz="1000" smtClean="0">
              <a:latin typeface="Arial" pitchFamily="34" charset="0"/>
              <a:cs typeface="Arial" pitchFamily="34" charset="0"/>
            </a:endParaRPr>
          </a:p>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While trends are similar between the countries it can be noted that the financial crisis of 2008 had less impact on China than on the other countries.</a:t>
            </a:r>
          </a:p>
          <a:p>
            <a:pPr eaLnBrk="1" hangingPunct="1">
              <a:spcBef>
                <a:spcPct val="0"/>
              </a:spcBef>
            </a:pPr>
            <a:endParaRPr lang="en-US" sz="1000" smtClean="0">
              <a:latin typeface="Arial" pitchFamily="34" charset="0"/>
              <a:cs typeface="Arial" pitchFamily="34" charset="0"/>
            </a:endParaRPr>
          </a:p>
          <a:p>
            <a:r>
              <a:rPr lang="en-US" smtClean="0">
                <a:latin typeface="Arial" pitchFamily="34" charset="0"/>
                <a:cs typeface="Arial" pitchFamily="34" charset="0"/>
              </a:rPr>
              <a:t>It can be also noted that Russia’s energy spending as a share of GDP since 2007 has grown faster than other countries, this also as result of price increases for</a:t>
            </a:r>
          </a:p>
          <a:p>
            <a:r>
              <a:rPr lang="en-US" smtClean="0">
                <a:latin typeface="Arial" pitchFamily="34" charset="0"/>
                <a:cs typeface="Arial" pitchFamily="34" charset="0"/>
              </a:rPr>
              <a:t>gas and electricity over this period. </a:t>
            </a:r>
          </a:p>
          <a:p>
            <a:endParaRPr lang="en-US" smtClean="0">
              <a:latin typeface="Arial" pitchFamily="34" charset="0"/>
              <a:cs typeface="Arial" pitchFamily="34" charset="0"/>
            </a:endParaRPr>
          </a:p>
          <a:p>
            <a:r>
              <a:rPr lang="en-US" smtClean="0">
                <a:latin typeface="Arial" pitchFamily="34" charset="0"/>
                <a:cs typeface="Arial" pitchFamily="34" charset="0"/>
              </a:rPr>
              <a:t>However, the fact that Russia – still with relatively low average end-user energy prices – spends more than 10% of its GDP on energy can be an indicator of wasteful energy use.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48100" y="9432925"/>
            <a:ext cx="2944813" cy="496888"/>
          </a:xfrm>
          <a:prstGeom prst="rect">
            <a:avLst/>
          </a:prstGeom>
          <a:noFill/>
          <a:ln w="9525">
            <a:noFill/>
            <a:miter lim="800000"/>
            <a:headEnd/>
            <a:tailEnd/>
          </a:ln>
        </p:spPr>
        <p:txBody>
          <a:bodyPr anchor="b"/>
          <a:lstStyle/>
          <a:p>
            <a:pPr defTabSz="890588" eaLnBrk="0" hangingPunct="0"/>
            <a:fld id="{6EA9FB6B-FA08-4D25-8F96-59F94C473A91}" type="slidenum">
              <a:rPr lang="en-GB" sz="1200">
                <a:latin typeface="Times New Roman" pitchFamily="18" charset="0"/>
                <a:cs typeface="Times New Roman" pitchFamily="18" charset="0"/>
              </a:rPr>
              <a:pPr defTabSz="890588" eaLnBrk="0" hangingPunct="0"/>
              <a:t>24</a:t>
            </a:fld>
            <a:endParaRPr lang="en-GB" sz="1200">
              <a:latin typeface="Times New Roman" pitchFamily="18" charset="0"/>
              <a:cs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100" b="1" smtClean="0">
                <a:latin typeface="Arial" pitchFamily="34" charset="0"/>
                <a:cs typeface="Arial" pitchFamily="34" charset="0"/>
              </a:rPr>
              <a:t>NOTE:</a:t>
            </a:r>
            <a:r>
              <a:rPr lang="en-US" sz="1100" smtClean="0">
                <a:latin typeface="Arial" pitchFamily="34" charset="0"/>
                <a:cs typeface="Arial" pitchFamily="34" charset="0"/>
              </a:rPr>
              <a:t>  MD, please have the Word document enclosed to the PPT with the assumptions made regarding policies implemented under this scenario and the 450 Scenario</a:t>
            </a:r>
          </a:p>
          <a:p>
            <a:pPr eaLnBrk="1" hangingPunct="1">
              <a:spcBef>
                <a:spcPct val="0"/>
              </a:spcBef>
            </a:pPr>
            <a:endParaRPr lang="en-US" sz="1100" smtClean="0">
              <a:latin typeface="Arial" pitchFamily="34" charset="0"/>
              <a:cs typeface="Arial" pitchFamily="34" charset="0"/>
            </a:endParaRPr>
          </a:p>
          <a:p>
            <a:pPr eaLnBrk="1" hangingPunct="1">
              <a:spcBef>
                <a:spcPct val="0"/>
              </a:spcBef>
            </a:pPr>
            <a:r>
              <a:rPr lang="en-US" sz="1100" smtClean="0">
                <a:latin typeface="Arial" pitchFamily="34" charset="0"/>
                <a:cs typeface="Arial" pitchFamily="34" charset="0"/>
              </a:rPr>
              <a:t>This slide shows the trend of Russian total primary energy demand during the period 2009-2035 under different policy scenarios</a:t>
            </a:r>
          </a:p>
          <a:p>
            <a:pPr eaLnBrk="1" hangingPunct="1">
              <a:spcBef>
                <a:spcPct val="0"/>
              </a:spcBef>
            </a:pPr>
            <a:endParaRPr lang="en-US" sz="1100" smtClean="0">
              <a:latin typeface="Arial" pitchFamily="34" charset="0"/>
              <a:cs typeface="Arial" pitchFamily="34" charset="0"/>
            </a:endParaRPr>
          </a:p>
          <a:p>
            <a:pPr eaLnBrk="1" hangingPunct="1">
              <a:spcBef>
                <a:spcPct val="0"/>
              </a:spcBef>
            </a:pPr>
            <a:r>
              <a:rPr lang="en-US" sz="1100" smtClean="0">
                <a:latin typeface="Arial" pitchFamily="34" charset="0"/>
                <a:cs typeface="Arial" pitchFamily="34" charset="0"/>
              </a:rPr>
              <a:t>Under the Current Policy Scenario energy demand is projected to grow at an average rate of 1.3% per year.</a:t>
            </a:r>
          </a:p>
          <a:p>
            <a:pPr eaLnBrk="1" hangingPunct="1">
              <a:spcBef>
                <a:spcPct val="0"/>
              </a:spcBef>
            </a:pPr>
            <a:endParaRPr lang="en-US" sz="1100" smtClean="0">
              <a:latin typeface="Arial" pitchFamily="34" charset="0"/>
              <a:cs typeface="Arial" pitchFamily="34" charset="0"/>
            </a:endParaRPr>
          </a:p>
          <a:p>
            <a:pPr eaLnBrk="1" hangingPunct="1">
              <a:spcBef>
                <a:spcPct val="0"/>
              </a:spcBef>
            </a:pPr>
            <a:r>
              <a:rPr lang="en-US" sz="1100" smtClean="0">
                <a:latin typeface="Arial" pitchFamily="34" charset="0"/>
                <a:cs typeface="Arial" pitchFamily="34" charset="0"/>
              </a:rPr>
              <a:t>Under the New Policies Scenario energy demand is projected to grow at an average rate of 1.0% per year.</a:t>
            </a:r>
          </a:p>
          <a:p>
            <a:pPr eaLnBrk="1" hangingPunct="1">
              <a:spcBef>
                <a:spcPct val="0"/>
              </a:spcBef>
            </a:pPr>
            <a:endParaRPr lang="en-US" sz="1100" smtClean="0">
              <a:latin typeface="Arial" pitchFamily="34" charset="0"/>
              <a:cs typeface="Arial" pitchFamily="34" charset="0"/>
            </a:endParaRPr>
          </a:p>
          <a:p>
            <a:pPr eaLnBrk="1" hangingPunct="1">
              <a:spcBef>
                <a:spcPct val="0"/>
              </a:spcBef>
            </a:pPr>
            <a:r>
              <a:rPr lang="en-US" sz="1100" smtClean="0">
                <a:latin typeface="Arial" pitchFamily="34" charset="0"/>
                <a:cs typeface="Arial" pitchFamily="34" charset="0"/>
              </a:rPr>
              <a:t>Under the 450 Scenario energy demand is projected to grow at an average rate of 0.4% per year.</a:t>
            </a:r>
          </a:p>
          <a:p>
            <a:pPr eaLnBrk="1" hangingPunct="1">
              <a:spcBef>
                <a:spcPct val="0"/>
              </a:spcBef>
            </a:pPr>
            <a:endParaRPr lang="en-US" sz="1100" smtClean="0">
              <a:latin typeface="Arial" pitchFamily="34" charset="0"/>
              <a:cs typeface="Arial" pitchFamily="34" charset="0"/>
            </a:endParaRPr>
          </a:p>
          <a:p>
            <a:pPr eaLnBrk="1" hangingPunct="1">
              <a:spcBef>
                <a:spcPct val="0"/>
              </a:spcBef>
            </a:pPr>
            <a:r>
              <a:rPr lang="en-US" sz="1100" b="1" smtClean="0">
                <a:latin typeface="Arial" pitchFamily="34" charset="0"/>
                <a:cs typeface="Arial" pitchFamily="34" charset="0"/>
              </a:rPr>
              <a:t>NOTE:</a:t>
            </a:r>
            <a:r>
              <a:rPr lang="en-US" sz="1100" smtClean="0">
                <a:latin typeface="Arial" pitchFamily="34" charset="0"/>
                <a:cs typeface="Arial" pitchFamily="34" charset="0"/>
              </a:rPr>
              <a:t>  The 450 Scenario Policies Scenario takes the name from the concentration of CO2eq (450 Part-Per-Millions of CO2eq) that has NOT to be exceeded by 2050 in order to keep global temperature rise by 2050 below 2º.    Please see Word document enclosed to PPT for description of the Policies Scenario</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48100" y="9432925"/>
            <a:ext cx="2944813" cy="496888"/>
          </a:xfrm>
          <a:prstGeom prst="rect">
            <a:avLst/>
          </a:prstGeom>
          <a:noFill/>
          <a:ln w="9525">
            <a:noFill/>
            <a:miter lim="800000"/>
            <a:headEnd/>
            <a:tailEnd/>
          </a:ln>
        </p:spPr>
        <p:txBody>
          <a:bodyPr anchor="b"/>
          <a:lstStyle/>
          <a:p>
            <a:pPr defTabSz="890588" eaLnBrk="0" hangingPunct="0"/>
            <a:fld id="{A0C1E843-128A-4E7D-8706-C60044D55377}" type="slidenum">
              <a:rPr lang="en-GB" sz="1200">
                <a:latin typeface="Times New Roman" pitchFamily="18" charset="0"/>
                <a:cs typeface="Times New Roman" pitchFamily="18" charset="0"/>
              </a:rPr>
              <a:pPr defTabSz="890588" eaLnBrk="0" hangingPunct="0"/>
              <a:t>25</a:t>
            </a:fld>
            <a:endParaRPr lang="en-GB" sz="1200">
              <a:latin typeface="Times New Roman" pitchFamily="18" charset="0"/>
              <a:cs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The graph shows in blue the final energy consumption by sector in 2008 and the corresponding potential energy savings.</a:t>
            </a:r>
          </a:p>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Industry would have the potential to cut its 2008 energy consumption by 27 Mtoe, equal to 21% of industry total consumption in 2008.</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48100" y="9432925"/>
            <a:ext cx="2944813" cy="496888"/>
          </a:xfrm>
          <a:prstGeom prst="rect">
            <a:avLst/>
          </a:prstGeom>
          <a:noFill/>
          <a:ln w="9525">
            <a:noFill/>
            <a:miter lim="800000"/>
            <a:headEnd/>
            <a:tailEnd/>
          </a:ln>
        </p:spPr>
        <p:txBody>
          <a:bodyPr anchor="b"/>
          <a:lstStyle/>
          <a:p>
            <a:pPr defTabSz="890588" eaLnBrk="0" hangingPunct="0"/>
            <a:fld id="{9346BB3E-1623-4CE6-AC7A-81E6EA9E6772}" type="slidenum">
              <a:rPr lang="en-GB" sz="1200">
                <a:latin typeface="Times New Roman" pitchFamily="18" charset="0"/>
                <a:cs typeface="Times New Roman" pitchFamily="18" charset="0"/>
              </a:rPr>
              <a:pPr defTabSz="890588" eaLnBrk="0" hangingPunct="0"/>
              <a:t>26</a:t>
            </a:fld>
            <a:endParaRPr lang="en-GB" sz="1200">
              <a:latin typeface="Times New Roman" pitchFamily="18" charset="0"/>
              <a:cs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If in 2008 the Russian Federation energy efficiency would have been comparable to that of OECD countries primary energy consumption could have been 30% lower.</a:t>
            </a:r>
          </a:p>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This would have meant:</a:t>
            </a:r>
          </a:p>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1</a:t>
            </a:r>
            <a:r>
              <a:rPr lang="en-US" sz="1000" baseline="30000" smtClean="0">
                <a:latin typeface="Arial" pitchFamily="34" charset="0"/>
                <a:cs typeface="Arial" pitchFamily="34" charset="0"/>
              </a:rPr>
              <a:t>st</a:t>
            </a:r>
            <a:r>
              <a:rPr lang="en-US" sz="1000" smtClean="0">
                <a:latin typeface="Arial" pitchFamily="34" charset="0"/>
                <a:cs typeface="Arial" pitchFamily="34" charset="0"/>
              </a:rPr>
              <a:t> Bullet</a:t>
            </a:r>
          </a:p>
          <a:p>
            <a:pPr eaLnBrk="1" hangingPunct="1">
              <a:spcBef>
                <a:spcPct val="0"/>
              </a:spcBef>
            </a:pPr>
            <a:r>
              <a:rPr lang="en-US" sz="1000" smtClean="0">
                <a:latin typeface="Arial" pitchFamily="34" charset="0"/>
                <a:cs typeface="Arial" pitchFamily="34" charset="0"/>
              </a:rPr>
              <a:t>Read</a:t>
            </a:r>
          </a:p>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2</a:t>
            </a:r>
            <a:r>
              <a:rPr lang="en-US" sz="1000" baseline="30000" smtClean="0">
                <a:latin typeface="Arial" pitchFamily="34" charset="0"/>
                <a:cs typeface="Arial" pitchFamily="34" charset="0"/>
              </a:rPr>
              <a:t>nd</a:t>
            </a:r>
            <a:r>
              <a:rPr lang="en-US" sz="1000" smtClean="0">
                <a:latin typeface="Arial" pitchFamily="34" charset="0"/>
                <a:cs typeface="Arial" pitchFamily="34" charset="0"/>
              </a:rPr>
              <a:t> Bullet</a:t>
            </a:r>
          </a:p>
          <a:p>
            <a:pPr eaLnBrk="1" hangingPunct="1">
              <a:spcBef>
                <a:spcPct val="0"/>
              </a:spcBef>
            </a:pPr>
            <a:r>
              <a:rPr lang="en-US" sz="1000" smtClean="0">
                <a:latin typeface="Arial" pitchFamily="34" charset="0"/>
                <a:cs typeface="Arial" pitchFamily="34" charset="0"/>
              </a:rPr>
              <a:t>Read</a:t>
            </a:r>
          </a:p>
          <a:p>
            <a:pPr eaLnBrk="1" hangingPunct="1">
              <a:spcBef>
                <a:spcPct val="0"/>
              </a:spcBef>
            </a:pPr>
            <a:r>
              <a:rPr lang="en-US" sz="1000" smtClean="0">
                <a:latin typeface="Arial" pitchFamily="34" charset="0"/>
                <a:cs typeface="Arial" pitchFamily="34" charset="0"/>
              </a:rPr>
              <a:t>It is worth mentioning that natural gas savings would amount to 180 billions cubic meters, which is close to Russia’s total net export of natural gas in 2010.</a:t>
            </a:r>
          </a:p>
          <a:p>
            <a:pPr eaLnBrk="1" hangingPunct="1">
              <a:spcBef>
                <a:spcPct val="0"/>
              </a:spcBef>
            </a:pPr>
            <a:endParaRPr lang="en-US" sz="1000" smtClean="0">
              <a:latin typeface="Arial" pitchFamily="34" charset="0"/>
              <a:cs typeface="Arial" pitchFamily="34" charset="0"/>
            </a:endParaRPr>
          </a:p>
          <a:p>
            <a:pPr eaLnBrk="1" hangingPunct="1">
              <a:spcBef>
                <a:spcPct val="0"/>
              </a:spcBef>
            </a:pPr>
            <a:r>
              <a:rPr lang="en-US" sz="1000" smtClean="0">
                <a:latin typeface="Arial" pitchFamily="34" charset="0"/>
                <a:cs typeface="Arial" pitchFamily="34" charset="0"/>
              </a:rPr>
              <a:t>3</a:t>
            </a:r>
            <a:r>
              <a:rPr lang="en-US" sz="1000" baseline="30000" smtClean="0">
                <a:latin typeface="Arial" pitchFamily="34" charset="0"/>
                <a:cs typeface="Arial" pitchFamily="34" charset="0"/>
              </a:rPr>
              <a:t>rd</a:t>
            </a:r>
            <a:r>
              <a:rPr lang="en-US" sz="1000" smtClean="0">
                <a:latin typeface="Arial" pitchFamily="34" charset="0"/>
                <a:cs typeface="Arial" pitchFamily="34" charset="0"/>
              </a:rPr>
              <a:t> Bullet</a:t>
            </a:r>
          </a:p>
          <a:p>
            <a:pPr eaLnBrk="1" hangingPunct="1">
              <a:spcBef>
                <a:spcPct val="0"/>
              </a:spcBef>
            </a:pPr>
            <a:r>
              <a:rPr lang="en-US" sz="1000" smtClean="0">
                <a:latin typeface="Arial" pitchFamily="34" charset="0"/>
                <a:cs typeface="Arial" pitchFamily="34" charset="0"/>
              </a:rPr>
              <a:t>Read</a:t>
            </a:r>
          </a:p>
          <a:p>
            <a:pPr eaLnBrk="1" hangingPunct="1">
              <a:spcBef>
                <a:spcPct val="0"/>
              </a:spcBef>
            </a:pPr>
            <a:r>
              <a:rPr lang="en-US" sz="1000" smtClean="0">
                <a:latin typeface="Arial" pitchFamily="34" charset="0"/>
                <a:cs typeface="Arial" pitchFamily="34" charset="0"/>
              </a:rPr>
              <a:t>I believe that the connection between energy efficiency and industry productivity and competitiveness is critically important and therefore I would like to like discuss it a bit more.</a:t>
            </a:r>
          </a:p>
          <a:p>
            <a:pPr eaLnBrk="1" hangingPunct="1">
              <a:spcBef>
                <a:spcPct val="0"/>
              </a:spcBef>
            </a:pPr>
            <a:endParaRPr lang="en-US" sz="1000" smtClean="0">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49688" y="9434513"/>
            <a:ext cx="2944812" cy="496887"/>
          </a:xfrm>
          <a:prstGeom prst="rect">
            <a:avLst/>
          </a:prstGeom>
          <a:noFill/>
          <a:ln w="9525">
            <a:noFill/>
            <a:miter lim="800000"/>
            <a:headEnd/>
            <a:tailEnd/>
          </a:ln>
        </p:spPr>
        <p:txBody>
          <a:bodyPr lIns="92378" tIns="46189" rIns="92378" bIns="46189" anchor="b"/>
          <a:lstStyle/>
          <a:p>
            <a:pPr defTabSz="923925" eaLnBrk="0" hangingPunct="0"/>
            <a:fld id="{960539D2-BB15-43E9-9CFE-FDB311D1BEF1}" type="slidenum">
              <a:rPr lang="en-GB" sz="1200">
                <a:latin typeface="Times New Roman" pitchFamily="18" charset="0"/>
                <a:cs typeface="Times New Roman" pitchFamily="18" charset="0"/>
              </a:rPr>
              <a:pPr defTabSz="923925" eaLnBrk="0" hangingPunct="0"/>
              <a:t>27</a:t>
            </a:fld>
            <a:endParaRPr lang="en-GB" sz="1200">
              <a:latin typeface="Times New Roman" pitchFamily="18" charset="0"/>
              <a:cs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lIns="92378" tIns="46189" rIns="92378" bIns="46189"/>
          <a:lstStyle/>
          <a:p>
            <a:pPr eaLnBrk="1" hangingPunct="1"/>
            <a:endParaRPr lang="en-US" sz="1000" smtClean="0">
              <a:latin typeface="Arial" pitchFamily="34" charset="0"/>
              <a:cs typeface="Arial" pitchFamily="34" charset="0"/>
            </a:endParaRPr>
          </a:p>
          <a:p>
            <a:r>
              <a:rPr lang="en-US" sz="1000" smtClean="0">
                <a:latin typeface="Arial" pitchFamily="34" charset="0"/>
                <a:cs typeface="Arial" pitchFamily="34" charset="0"/>
              </a:rPr>
              <a:t>In this slide you can see some results of a benchmarking study of Russian foundries against German foundries carried out by the International Finance Corporation in 2009 and 2010.</a:t>
            </a:r>
          </a:p>
          <a:p>
            <a:r>
              <a:rPr lang="en-US" sz="1000" smtClean="0">
                <a:latin typeface="Arial" pitchFamily="34" charset="0"/>
                <a:cs typeface="Arial" pitchFamily="34" charset="0"/>
              </a:rPr>
              <a:t>  </a:t>
            </a:r>
          </a:p>
          <a:p>
            <a:r>
              <a:rPr lang="en-US" sz="1000" smtClean="0">
                <a:latin typeface="Arial" pitchFamily="34" charset="0"/>
                <a:cs typeface="Arial" pitchFamily="34" charset="0"/>
              </a:rPr>
              <a:t>In the graph on your left hand side you have the comparison between the prices of some key inputs to the production process, namely Energy, Labor and Services/Overhead. </a:t>
            </a:r>
          </a:p>
          <a:p>
            <a:r>
              <a:rPr lang="en-US" sz="1000" smtClean="0">
                <a:latin typeface="Arial" pitchFamily="34" charset="0"/>
                <a:cs typeface="Arial" pitchFamily="34" charset="0"/>
              </a:rPr>
              <a:t>As you can see Russian foundries have a significant price advantage, with energy price equal to 46% of German energy price, labor price equal to 8% and services price equal to 29%.</a:t>
            </a:r>
          </a:p>
          <a:p>
            <a:endParaRPr lang="en-US" sz="1000" smtClean="0">
              <a:latin typeface="Arial" pitchFamily="34" charset="0"/>
              <a:cs typeface="Arial" pitchFamily="34" charset="0"/>
            </a:endParaRPr>
          </a:p>
          <a:p>
            <a:r>
              <a:rPr lang="en-US" sz="1000" smtClean="0">
                <a:latin typeface="Arial" pitchFamily="34" charset="0"/>
                <a:cs typeface="Arial" pitchFamily="34" charset="0"/>
              </a:rPr>
              <a:t>But if we look at the graph on your right hand side, where the overall production costs per unit of output of German and Russian foundries are compared, you can see that the costs of the Russian foundries product is almost the same, 96%, of the German one.  This is due to the fact that Russian foundries use 3 times as much energy, labor productivity is 3 times lower and the consumption of other resources is well above the optimal level. </a:t>
            </a:r>
          </a:p>
          <a:p>
            <a:r>
              <a:rPr lang="en-US" sz="1000" smtClean="0">
                <a:latin typeface="Arial" pitchFamily="34" charset="0"/>
                <a:cs typeface="Arial" pitchFamily="34" charset="0"/>
              </a:rPr>
              <a:t>If Russian foundries would operate with the same efficiency of their German peers overall production costs for Russian foundries would drop to 64%.  It is worth mentioning that ¼ of the total potential costs savings for Russian foundries would result from energy efficiency improvements.</a:t>
            </a:r>
          </a:p>
          <a:p>
            <a:pPr eaLnBrk="1" hangingPunct="1"/>
            <a:endParaRPr lang="en-US" sz="1000" smtClean="0">
              <a:latin typeface="Arial" pitchFamily="34" charset="0"/>
              <a:cs typeface="Arial" pitchFamily="34" charset="0"/>
            </a:endParaRPr>
          </a:p>
          <a:p>
            <a:pPr eaLnBrk="1" hangingPunct="1"/>
            <a:r>
              <a:rPr lang="en-US" sz="1000" smtClean="0">
                <a:latin typeface="Arial" pitchFamily="34" charset="0"/>
                <a:cs typeface="Arial" pitchFamily="34" charset="0"/>
              </a:rPr>
              <a:t>So, the first key conclusion of the study is that the poor energy and resource efficiency of Russian foundries leads to a major loss of their potential competitive edge against German foundries, which is production costs.  And while prices get close to international levels, the average quality of Russian foundry products remains still distant from meeting EU standards.</a:t>
            </a:r>
          </a:p>
          <a:p>
            <a:pPr eaLnBrk="1" hangingPunct="1"/>
            <a:endParaRPr lang="en-US" sz="1000" smtClean="0">
              <a:latin typeface="Arial" pitchFamily="34" charset="0"/>
              <a:cs typeface="Arial" pitchFamily="34" charset="0"/>
            </a:endParaRPr>
          </a:p>
          <a:p>
            <a:pPr eaLnBrk="1" hangingPunct="1"/>
            <a:r>
              <a:rPr lang="en-US" sz="1000" b="1" smtClean="0">
                <a:latin typeface="Arial" pitchFamily="34" charset="0"/>
                <a:cs typeface="Arial" pitchFamily="34" charset="0"/>
              </a:rPr>
              <a:t>Click</a:t>
            </a:r>
          </a:p>
          <a:p>
            <a:pPr eaLnBrk="1" hangingPunct="1"/>
            <a:endParaRPr lang="en-US" sz="1000" smtClean="0">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49688" y="9434513"/>
            <a:ext cx="2944812" cy="496887"/>
          </a:xfrm>
          <a:prstGeom prst="rect">
            <a:avLst/>
          </a:prstGeom>
          <a:noFill/>
          <a:ln w="9525">
            <a:noFill/>
            <a:miter lim="800000"/>
            <a:headEnd/>
            <a:tailEnd/>
          </a:ln>
        </p:spPr>
        <p:txBody>
          <a:bodyPr lIns="92378" tIns="46189" rIns="92378" bIns="46189" anchor="b"/>
          <a:lstStyle/>
          <a:p>
            <a:pPr defTabSz="923925" eaLnBrk="0" hangingPunct="0"/>
            <a:fld id="{64A68EF5-48D7-48F9-B967-839356164C66}" type="slidenum">
              <a:rPr lang="en-GB" sz="1200">
                <a:latin typeface="Times New Roman" pitchFamily="18" charset="0"/>
                <a:cs typeface="Times New Roman" pitchFamily="18" charset="0"/>
              </a:rPr>
              <a:pPr defTabSz="923925" eaLnBrk="0" hangingPunct="0"/>
              <a:t>28</a:t>
            </a:fld>
            <a:endParaRPr lang="en-GB" sz="1200">
              <a:latin typeface="Times New Roman" pitchFamily="18" charset="0"/>
              <a:cs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lIns="92378" tIns="46189" rIns="92378" bIns="46189"/>
          <a:lstStyle/>
          <a:p>
            <a:pPr eaLnBrk="1" hangingPunct="1">
              <a:lnSpc>
                <a:spcPct val="80000"/>
              </a:lnSpc>
            </a:pPr>
            <a:endParaRPr lang="en-US" sz="900" smtClean="0">
              <a:latin typeface="Arial" pitchFamily="34" charset="0"/>
              <a:cs typeface="Arial" pitchFamily="34" charset="0"/>
            </a:endParaRPr>
          </a:p>
          <a:p>
            <a:pPr>
              <a:lnSpc>
                <a:spcPct val="80000"/>
              </a:lnSpc>
            </a:pPr>
            <a:r>
              <a:rPr lang="en-US" sz="900" smtClean="0">
                <a:latin typeface="Arial" pitchFamily="34" charset="0"/>
                <a:cs typeface="Arial" pitchFamily="34" charset="0"/>
              </a:rPr>
              <a:t>But the study revealed also two other very interesting results.  </a:t>
            </a:r>
          </a:p>
          <a:p>
            <a:pPr>
              <a:lnSpc>
                <a:spcPct val="80000"/>
              </a:lnSpc>
            </a:pPr>
            <a:endParaRPr lang="en-US" sz="900" smtClean="0">
              <a:latin typeface="Arial" pitchFamily="34" charset="0"/>
              <a:cs typeface="Arial" pitchFamily="34" charset="0"/>
            </a:endParaRPr>
          </a:p>
          <a:p>
            <a:pPr>
              <a:lnSpc>
                <a:spcPct val="80000"/>
              </a:lnSpc>
            </a:pPr>
            <a:r>
              <a:rPr lang="en-US" sz="900" smtClean="0">
                <a:latin typeface="Arial" pitchFamily="34" charset="0"/>
                <a:cs typeface="Arial" pitchFamily="34" charset="0"/>
              </a:rPr>
              <a:t>The first is that if Russian foundry sector would match the efficiency of its best performing enterprise (equal to the European average efficiency) Russian foundry enterprises could increase operational profits by 15%, so achieving major economic and financial benefits.  </a:t>
            </a:r>
          </a:p>
          <a:p>
            <a:pPr>
              <a:lnSpc>
                <a:spcPct val="80000"/>
              </a:lnSpc>
            </a:pPr>
            <a:endParaRPr lang="en-US" sz="900" smtClean="0">
              <a:latin typeface="Arial" pitchFamily="34" charset="0"/>
              <a:cs typeface="Arial" pitchFamily="34" charset="0"/>
            </a:endParaRPr>
          </a:p>
          <a:p>
            <a:pPr>
              <a:lnSpc>
                <a:spcPct val="80000"/>
              </a:lnSpc>
            </a:pPr>
            <a:r>
              <a:rPr lang="en-US" sz="900" smtClean="0">
                <a:latin typeface="Arial" pitchFamily="34" charset="0"/>
                <a:cs typeface="Arial" pitchFamily="34" charset="0"/>
              </a:rPr>
              <a:t>The second one, even more important I believe, is that more than half of the potential resource efficiency improvements and cost savings opportunities identified by the study, exactly 57%, would result from better management practices and low investment measures.  Only 43% of the potential cost saving opportunities would require capital investments. </a:t>
            </a:r>
          </a:p>
          <a:p>
            <a:pPr>
              <a:lnSpc>
                <a:spcPct val="80000"/>
              </a:lnSpc>
            </a:pPr>
            <a:endParaRPr lang="en-US" sz="900" smtClean="0">
              <a:latin typeface="Arial" pitchFamily="34" charset="0"/>
              <a:cs typeface="Arial" pitchFamily="34" charset="0"/>
            </a:endParaRPr>
          </a:p>
          <a:p>
            <a:pPr>
              <a:lnSpc>
                <a:spcPct val="80000"/>
              </a:lnSpc>
            </a:pPr>
            <a:r>
              <a:rPr lang="en-US" sz="900" smtClean="0">
                <a:latin typeface="Arial" pitchFamily="34" charset="0"/>
                <a:cs typeface="Arial" pitchFamily="34" charset="0"/>
              </a:rPr>
              <a:t>So, the second key conclusion of the study is that management practices are critical for energy, resource and cost efficiency and consequently for enterprise competitiveness.</a:t>
            </a:r>
          </a:p>
          <a:p>
            <a:pPr>
              <a:lnSpc>
                <a:spcPct val="80000"/>
              </a:lnSpc>
            </a:pPr>
            <a:endParaRPr lang="en-US" sz="900" smtClean="0">
              <a:latin typeface="Arial" pitchFamily="34" charset="0"/>
              <a:cs typeface="Arial" pitchFamily="34" charset="0"/>
            </a:endParaRPr>
          </a:p>
          <a:p>
            <a:pPr>
              <a:lnSpc>
                <a:spcPct val="80000"/>
              </a:lnSpc>
            </a:pPr>
            <a:r>
              <a:rPr lang="en-US" sz="900" b="1" smtClean="0">
                <a:latin typeface="Arial" pitchFamily="34" charset="0"/>
                <a:cs typeface="Arial" pitchFamily="34" charset="0"/>
              </a:rPr>
              <a:t>Click</a:t>
            </a:r>
          </a:p>
          <a:p>
            <a:pPr>
              <a:lnSpc>
                <a:spcPct val="80000"/>
              </a:lnSpc>
            </a:pPr>
            <a:endParaRPr lang="en-US" sz="900" smtClean="0">
              <a:latin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29</a:t>
            </a:fld>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48100" y="9432925"/>
            <a:ext cx="2944813" cy="496888"/>
          </a:xfrm>
          <a:prstGeom prst="rect">
            <a:avLst/>
          </a:prstGeom>
          <a:noFill/>
          <a:ln w="9525">
            <a:noFill/>
            <a:miter lim="800000"/>
            <a:headEnd/>
            <a:tailEnd/>
          </a:ln>
        </p:spPr>
        <p:txBody>
          <a:bodyPr anchor="b"/>
          <a:lstStyle/>
          <a:p>
            <a:pPr defTabSz="890588" eaLnBrk="0" hangingPunct="0"/>
            <a:fld id="{1A2E519D-B46D-48E8-9946-B965BAEBC627}" type="slidenum">
              <a:rPr lang="en-GB" sz="1200">
                <a:latin typeface="Times New Roman" pitchFamily="18" charset="0"/>
                <a:cs typeface="Times New Roman" pitchFamily="18" charset="0"/>
              </a:rPr>
              <a:pPr defTabSz="890588" eaLnBrk="0" hangingPunct="0"/>
              <a:t>30</a:t>
            </a:fld>
            <a:endParaRPr lang="en-GB" sz="1200">
              <a:latin typeface="Times New Roman" pitchFamily="18" charset="0"/>
              <a:cs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spcBef>
                <a:spcPct val="0"/>
              </a:spcBef>
            </a:pPr>
            <a:endParaRPr lang="en-US" sz="1000" smtClean="0">
              <a:latin typeface="Arial" pitchFamily="34" charset="0"/>
              <a:cs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48100" y="9432925"/>
            <a:ext cx="2944813" cy="496888"/>
          </a:xfrm>
          <a:prstGeom prst="rect">
            <a:avLst/>
          </a:prstGeom>
          <a:noFill/>
          <a:ln w="9525">
            <a:noFill/>
            <a:miter lim="800000"/>
            <a:headEnd/>
            <a:tailEnd/>
          </a:ln>
        </p:spPr>
        <p:txBody>
          <a:bodyPr anchor="b"/>
          <a:lstStyle/>
          <a:p>
            <a:pPr defTabSz="890588" eaLnBrk="0" hangingPunct="0"/>
            <a:fld id="{E8374918-380E-4A5C-AF55-38967FD5FAD7}" type="slidenum">
              <a:rPr lang="en-GB" sz="1200">
                <a:latin typeface="Times New Roman" pitchFamily="18" charset="0"/>
                <a:cs typeface="Times New Roman" pitchFamily="18" charset="0"/>
              </a:rPr>
              <a:pPr defTabSz="890588" eaLnBrk="0" hangingPunct="0"/>
              <a:t>31</a:t>
            </a:fld>
            <a:endParaRPr lang="en-GB" sz="1200">
              <a:latin typeface="Times New Roman" pitchFamily="18" charset="0"/>
              <a:cs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spcBef>
                <a:spcPct val="0"/>
              </a:spcBef>
            </a:pPr>
            <a:endParaRPr lang="en-US" sz="1000" smtClean="0">
              <a:latin typeface="Arial" pitchFamily="34" charset="0"/>
              <a:cs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49688" y="9434513"/>
            <a:ext cx="2944812" cy="496887"/>
          </a:xfrm>
          <a:prstGeom prst="rect">
            <a:avLst/>
          </a:prstGeom>
          <a:noFill/>
          <a:ln w="9525">
            <a:noFill/>
            <a:miter lim="800000"/>
            <a:headEnd/>
            <a:tailEnd/>
          </a:ln>
        </p:spPr>
        <p:txBody>
          <a:bodyPr lIns="92378" tIns="46189" rIns="92378" bIns="46189" anchor="b"/>
          <a:lstStyle/>
          <a:p>
            <a:pPr defTabSz="923925" eaLnBrk="0" hangingPunct="0"/>
            <a:fld id="{D1DE2108-55D0-4A92-873B-4206A9D69A78}" type="slidenum">
              <a:rPr lang="en-GB" sz="1200">
                <a:latin typeface="Times New Roman" pitchFamily="18" charset="0"/>
                <a:cs typeface="Times New Roman" pitchFamily="18" charset="0"/>
              </a:rPr>
              <a:pPr defTabSz="923925" eaLnBrk="0" hangingPunct="0"/>
              <a:t>32</a:t>
            </a:fld>
            <a:endParaRPr lang="en-GB" sz="1200">
              <a:latin typeface="Times New Roman" pitchFamily="18" charset="0"/>
              <a:cs typeface="Times New Roman" pitchFamily="18" charset="0"/>
            </a:endParaRPr>
          </a:p>
        </p:txBody>
      </p:sp>
      <p:sp>
        <p:nvSpPr>
          <p:cNvPr id="55299" name="Rectangle 2"/>
          <p:cNvSpPr>
            <a:spLocks noGrp="1" noRot="1" noChangeAspect="1" noChangeArrowheads="1" noTextEdit="1"/>
          </p:cNvSpPr>
          <p:nvPr>
            <p:ph type="sldImg"/>
          </p:nvPr>
        </p:nvSpPr>
        <p:spPr>
          <a:xfrm>
            <a:off x="915988" y="663575"/>
            <a:ext cx="4965700" cy="3724275"/>
          </a:xfrm>
          <a:ln/>
        </p:spPr>
      </p:sp>
      <p:sp>
        <p:nvSpPr>
          <p:cNvPr id="55300" name="Rectangle 3"/>
          <p:cNvSpPr>
            <a:spLocks noGrp="1" noChangeArrowheads="1"/>
          </p:cNvSpPr>
          <p:nvPr>
            <p:ph type="body" idx="1"/>
          </p:nvPr>
        </p:nvSpPr>
        <p:spPr>
          <a:xfrm>
            <a:off x="950913" y="4587875"/>
            <a:ext cx="4918075" cy="4479925"/>
          </a:xfrm>
          <a:noFill/>
          <a:ln/>
        </p:spPr>
        <p:txBody>
          <a:bodyPr lIns="92378" tIns="46189" rIns="92378" bIns="46189"/>
          <a:lstStyle/>
          <a:p>
            <a:pPr eaLnBrk="1" hangingPunct="1"/>
            <a:endParaRPr lang="de-DE" sz="1000" smtClean="0">
              <a:latin typeface="Arial" pitchFamily="34" charset="0"/>
              <a:cs typeface="Arial" pitchFamily="34" charset="0"/>
            </a:endParaRPr>
          </a:p>
          <a:p>
            <a:pPr eaLnBrk="1" hangingPunct="1"/>
            <a:r>
              <a:rPr lang="de-DE" sz="1000" smtClean="0">
                <a:latin typeface="Arial" pitchFamily="34" charset="0"/>
                <a:cs typeface="Arial" pitchFamily="34" charset="0"/>
              </a:rPr>
              <a:t>UNIDO has started to work on and advocate Energey Management Systems and Standards back in 2005.</a:t>
            </a:r>
          </a:p>
          <a:p>
            <a:pPr eaLnBrk="1" hangingPunct="1"/>
            <a:endParaRPr lang="de-DE" sz="1000" smtClean="0">
              <a:latin typeface="Arial" pitchFamily="34" charset="0"/>
              <a:cs typeface="Arial" pitchFamily="34" charset="0"/>
            </a:endParaRPr>
          </a:p>
          <a:p>
            <a:pPr eaLnBrk="1" hangingPunct="1"/>
            <a:r>
              <a:rPr lang="de-DE" sz="1000" smtClean="0">
                <a:latin typeface="Arial" pitchFamily="34" charset="0"/>
                <a:cs typeface="Arial" pitchFamily="34" charset="0"/>
              </a:rPr>
              <a:t>1</a:t>
            </a:r>
            <a:r>
              <a:rPr lang="de-DE" sz="1000" baseline="30000" smtClean="0">
                <a:latin typeface="Arial" pitchFamily="34" charset="0"/>
                <a:cs typeface="Arial" pitchFamily="34" charset="0"/>
              </a:rPr>
              <a:t>st</a:t>
            </a:r>
            <a:r>
              <a:rPr lang="de-DE" sz="1000" smtClean="0">
                <a:latin typeface="Arial" pitchFamily="34" charset="0"/>
                <a:cs typeface="Arial" pitchFamily="34" charset="0"/>
              </a:rPr>
              <a:t> Bullet</a:t>
            </a:r>
          </a:p>
          <a:p>
            <a:pPr eaLnBrk="1" hangingPunct="1"/>
            <a:r>
              <a:rPr lang="de-DE" sz="1000" smtClean="0">
                <a:latin typeface="Arial" pitchFamily="34" charset="0"/>
                <a:cs typeface="Arial" pitchFamily="34" charset="0"/>
              </a:rPr>
              <a:t>In 2007 organized in Vienna an expert group meeting on EnMS in industry. The meeting was attended by representatives of 17 countries from developed, emerging and developing regions. The key output of the meeting was </a:t>
            </a:r>
            <a:r>
              <a:rPr lang="en-US" sz="1000" smtClean="0">
                <a:latin typeface="Arial" pitchFamily="34" charset="0"/>
                <a:ea typeface="MS Mincho" pitchFamily="49" charset="-128"/>
                <a:cs typeface="Arial" pitchFamily="34" charset="0"/>
                <a:sym typeface="Wingdings" pitchFamily="2" charset="2"/>
              </a:rPr>
              <a:t>a recommendation to the ISO Secretariat to consider developing an International EnMS Standard.</a:t>
            </a:r>
            <a:endParaRPr lang="de-DE" sz="1000" smtClean="0">
              <a:latin typeface="Arial" pitchFamily="34" charset="0"/>
              <a:cs typeface="Arial" pitchFamily="34" charset="0"/>
            </a:endParaRPr>
          </a:p>
          <a:p>
            <a:pPr eaLnBrk="1" hangingPunct="1"/>
            <a:endParaRPr lang="de-DE" sz="1000" smtClean="0">
              <a:latin typeface="Arial" pitchFamily="34" charset="0"/>
              <a:cs typeface="Arial" pitchFamily="34" charset="0"/>
            </a:endParaRPr>
          </a:p>
          <a:p>
            <a:pPr eaLnBrk="1" hangingPunct="1"/>
            <a:r>
              <a:rPr lang="de-DE" sz="1000" smtClean="0">
                <a:latin typeface="Arial" pitchFamily="34" charset="0"/>
                <a:cs typeface="Arial" pitchFamily="34" charset="0"/>
              </a:rPr>
              <a:t>2</a:t>
            </a:r>
            <a:r>
              <a:rPr lang="de-DE" sz="1000" baseline="30000" smtClean="0">
                <a:latin typeface="Arial" pitchFamily="34" charset="0"/>
                <a:cs typeface="Arial" pitchFamily="34" charset="0"/>
              </a:rPr>
              <a:t>nd</a:t>
            </a:r>
            <a:r>
              <a:rPr lang="de-DE" sz="1000" smtClean="0">
                <a:latin typeface="Arial" pitchFamily="34" charset="0"/>
                <a:cs typeface="Arial" pitchFamily="34" charset="0"/>
              </a:rPr>
              <a:t> Bullet</a:t>
            </a:r>
          </a:p>
          <a:p>
            <a:pPr eaLnBrk="1" hangingPunct="1"/>
            <a:r>
              <a:rPr lang="de-DE" sz="1000" smtClean="0">
                <a:latin typeface="Arial" pitchFamily="34" charset="0"/>
                <a:cs typeface="Arial" pitchFamily="34" charset="0"/>
              </a:rPr>
              <a:t>Read</a:t>
            </a:r>
          </a:p>
          <a:p>
            <a:pPr eaLnBrk="1" hangingPunct="1"/>
            <a:r>
              <a:rPr lang="en-US" sz="1000" smtClean="0">
                <a:latin typeface="Arial" pitchFamily="34" charset="0"/>
                <a:cs typeface="Arial" pitchFamily="34" charset="0"/>
              </a:rPr>
              <a:t>Since 2007 UNIDO has been active in promoting and supporting the development of an international management system standard for energy through awareness-raising initiatives and experts group meetings. After the establishment of ISO PC 242, UNIDO has been supporting the development process of ISO 50001 providing technical inputs to the dialogue on the content of the standard and by facilitating the participation of developing and emerging countries in the process through industrial surveys and regional workshops </a:t>
            </a:r>
          </a:p>
          <a:p>
            <a:pPr eaLnBrk="1" hangingPunct="1"/>
            <a:endParaRPr lang="en-US" sz="1000" smtClean="0">
              <a:latin typeface="Arial" pitchFamily="34" charset="0"/>
              <a:cs typeface="Arial" pitchFamily="34" charset="0"/>
            </a:endParaRPr>
          </a:p>
          <a:p>
            <a:pPr eaLnBrk="1" hangingPunct="1"/>
            <a:r>
              <a:rPr lang="de-DE" sz="1000" smtClean="0">
                <a:latin typeface="Arial" pitchFamily="34" charset="0"/>
                <a:cs typeface="Arial" pitchFamily="34" charset="0"/>
              </a:rPr>
              <a:t>3</a:t>
            </a:r>
            <a:r>
              <a:rPr lang="de-DE" sz="1000" baseline="30000" smtClean="0">
                <a:latin typeface="Arial" pitchFamily="34" charset="0"/>
                <a:cs typeface="Arial" pitchFamily="34" charset="0"/>
              </a:rPr>
              <a:t>rd</a:t>
            </a:r>
            <a:r>
              <a:rPr lang="de-DE" sz="1000" smtClean="0">
                <a:latin typeface="Arial" pitchFamily="34" charset="0"/>
                <a:cs typeface="Arial" pitchFamily="34" charset="0"/>
              </a:rPr>
              <a:t> Bullet</a:t>
            </a:r>
          </a:p>
          <a:p>
            <a:pPr eaLnBrk="1" hangingPunct="1"/>
            <a:r>
              <a:rPr lang="de-DE" sz="1000" smtClean="0">
                <a:latin typeface="Arial" pitchFamily="34" charset="0"/>
                <a:cs typeface="Arial" pitchFamily="34" charset="0"/>
              </a:rPr>
              <a:t>Read </a:t>
            </a:r>
          </a:p>
          <a:p>
            <a:pPr eaLnBrk="1" hangingPunct="1"/>
            <a:r>
              <a:rPr lang="de-DE" sz="1000" smtClean="0">
                <a:latin typeface="Arial" pitchFamily="34" charset="0"/>
                <a:cs typeface="Arial" pitchFamily="34" charset="0"/>
              </a:rPr>
              <a:t>The accelerated development of ISO 50001 is the most clear and significant sign of the importance and support that laid and lay behind the standard, for all countries. </a:t>
            </a:r>
          </a:p>
          <a:p>
            <a:pPr eaLnBrk="1" hangingPunct="1"/>
            <a:endParaRPr lang="de-DE" sz="1000" smtClean="0">
              <a:latin typeface="Arial" pitchFamily="34" charset="0"/>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49688" y="9434513"/>
            <a:ext cx="2944812" cy="496887"/>
          </a:xfrm>
          <a:prstGeom prst="rect">
            <a:avLst/>
          </a:prstGeom>
          <a:noFill/>
          <a:ln w="9525">
            <a:noFill/>
            <a:miter lim="800000"/>
            <a:headEnd/>
            <a:tailEnd/>
          </a:ln>
        </p:spPr>
        <p:txBody>
          <a:bodyPr lIns="89056" tIns="44528" rIns="89056" bIns="44528" anchor="b"/>
          <a:lstStyle/>
          <a:p>
            <a:pPr defTabSz="890588" eaLnBrk="0" hangingPunct="0"/>
            <a:fld id="{63AA9A7E-7786-4622-B6D2-88BCD94AD078}" type="slidenum">
              <a:rPr lang="en-GB" sz="1200">
                <a:latin typeface="Times New Roman" pitchFamily="18" charset="0"/>
                <a:cs typeface="Times New Roman" pitchFamily="18" charset="0"/>
              </a:rPr>
              <a:pPr defTabSz="890588" eaLnBrk="0" hangingPunct="0"/>
              <a:t>33</a:t>
            </a:fld>
            <a:endParaRPr lang="en-GB" sz="1200">
              <a:latin typeface="Times New Roman" pitchFamily="18" charset="0"/>
              <a:cs typeface="Times New Roman" pitchFamily="18" charset="0"/>
            </a:endParaRPr>
          </a:p>
        </p:txBody>
      </p:sp>
      <p:sp>
        <p:nvSpPr>
          <p:cNvPr id="56323" name="Rectangle 2"/>
          <p:cNvSpPr>
            <a:spLocks noGrp="1" noRot="1" noChangeAspect="1" noChangeArrowheads="1" noTextEdit="1"/>
          </p:cNvSpPr>
          <p:nvPr>
            <p:ph type="sldImg"/>
          </p:nvPr>
        </p:nvSpPr>
        <p:spPr>
          <a:xfrm>
            <a:off x="915988" y="663575"/>
            <a:ext cx="4965700" cy="3724275"/>
          </a:xfrm>
          <a:solidFill>
            <a:srgbClr val="FFFFFF"/>
          </a:solidFill>
          <a:ln/>
        </p:spPr>
      </p:sp>
      <p:sp>
        <p:nvSpPr>
          <p:cNvPr id="56324" name="Rectangle 3"/>
          <p:cNvSpPr>
            <a:spLocks noGrp="1" noChangeArrowheads="1"/>
          </p:cNvSpPr>
          <p:nvPr>
            <p:ph type="body" idx="1"/>
          </p:nvPr>
        </p:nvSpPr>
        <p:spPr>
          <a:xfrm>
            <a:off x="950913" y="4587875"/>
            <a:ext cx="4918075" cy="4479925"/>
          </a:xfrm>
          <a:solidFill>
            <a:srgbClr val="FFFFFF"/>
          </a:solidFill>
          <a:ln>
            <a:solidFill>
              <a:srgbClr val="000000"/>
            </a:solidFill>
          </a:ln>
        </p:spPr>
        <p:txBody>
          <a:bodyPr lIns="89056" tIns="44528" rIns="89056" bIns="44528"/>
          <a:lstStyle/>
          <a:p>
            <a:pPr eaLnBrk="1" hangingPunct="1"/>
            <a:endParaRPr lang="de-DE" smtClean="0">
              <a:latin typeface="Arial" pitchFamily="34" charset="0"/>
              <a:cs typeface="Arial" pitchFamily="34" charset="0"/>
            </a:endParaRPr>
          </a:p>
          <a:p>
            <a:pPr eaLnBrk="1" hangingPunct="1">
              <a:lnSpc>
                <a:spcPct val="95000"/>
              </a:lnSpc>
              <a:spcBef>
                <a:spcPct val="50000"/>
              </a:spcBef>
            </a:pPr>
            <a:r>
              <a:rPr lang="en-US" b="1" smtClean="0">
                <a:latin typeface="Arial" pitchFamily="34" charset="0"/>
                <a:cs typeface="Arial" pitchFamily="34" charset="0"/>
              </a:rPr>
              <a:t>Purpose of ISO 50001</a:t>
            </a:r>
          </a:p>
          <a:p>
            <a:pPr eaLnBrk="1" hangingPunct="1">
              <a:lnSpc>
                <a:spcPct val="95000"/>
              </a:lnSpc>
              <a:spcBef>
                <a:spcPct val="35000"/>
              </a:spcBef>
            </a:pPr>
            <a:r>
              <a:rPr lang="en-US" altLang="ja-JP" smtClean="0">
                <a:latin typeface="Arial" pitchFamily="34" charset="0"/>
                <a:ea typeface="MS Mincho" pitchFamily="49" charset="-128"/>
                <a:cs typeface="Arial" pitchFamily="34" charset="0"/>
              </a:rPr>
              <a:t>“..</a:t>
            </a:r>
            <a:r>
              <a:rPr lang="en-US" altLang="ja-JP" smtClean="0">
                <a:solidFill>
                  <a:srgbClr val="0000FF"/>
                </a:solidFill>
                <a:latin typeface="Arial" pitchFamily="34" charset="0"/>
                <a:ea typeface="MS Mincho" pitchFamily="49" charset="-128"/>
                <a:cs typeface="Arial" pitchFamily="34" charset="0"/>
              </a:rPr>
              <a:t>to enable an organization</a:t>
            </a:r>
            <a:r>
              <a:rPr lang="en-US" altLang="ja-JP" smtClean="0">
                <a:latin typeface="Arial" pitchFamily="34" charset="0"/>
                <a:ea typeface="MS Mincho" pitchFamily="49" charset="-128"/>
                <a:cs typeface="Arial" pitchFamily="34" charset="0"/>
              </a:rPr>
              <a:t> to follow a systematic approach in </a:t>
            </a:r>
            <a:r>
              <a:rPr lang="en-US" altLang="ja-JP" smtClean="0">
                <a:solidFill>
                  <a:srgbClr val="0000FF"/>
                </a:solidFill>
                <a:latin typeface="Arial" pitchFamily="34" charset="0"/>
                <a:ea typeface="MS Mincho" pitchFamily="49" charset="-128"/>
                <a:cs typeface="Arial" pitchFamily="34" charset="0"/>
              </a:rPr>
              <a:t>achieving</a:t>
            </a:r>
            <a:r>
              <a:rPr lang="en-US" altLang="ja-JP" smtClean="0">
                <a:latin typeface="Arial" pitchFamily="34" charset="0"/>
                <a:ea typeface="MS Mincho" pitchFamily="49" charset="-128"/>
                <a:cs typeface="Arial" pitchFamily="34" charset="0"/>
              </a:rPr>
              <a:t> </a:t>
            </a:r>
            <a:r>
              <a:rPr lang="en-US" altLang="ja-JP" b="1" u="sng" smtClean="0">
                <a:solidFill>
                  <a:srgbClr val="0000FF"/>
                </a:solidFill>
                <a:latin typeface="Arial" pitchFamily="34" charset="0"/>
                <a:ea typeface="MS Mincho" pitchFamily="49" charset="-128"/>
                <a:cs typeface="Arial" pitchFamily="34" charset="0"/>
              </a:rPr>
              <a:t>continual</a:t>
            </a:r>
            <a:r>
              <a:rPr lang="en-US" altLang="ja-JP" smtClean="0">
                <a:latin typeface="Arial" pitchFamily="34" charset="0"/>
                <a:ea typeface="MS Mincho" pitchFamily="49" charset="-128"/>
                <a:cs typeface="Arial" pitchFamily="34" charset="0"/>
              </a:rPr>
              <a:t> </a:t>
            </a:r>
            <a:r>
              <a:rPr lang="en-US" altLang="ja-JP" b="1" smtClean="0">
                <a:solidFill>
                  <a:srgbClr val="0000FF"/>
                </a:solidFill>
                <a:latin typeface="Arial" pitchFamily="34" charset="0"/>
                <a:ea typeface="MS Mincho" pitchFamily="49" charset="-128"/>
                <a:cs typeface="Arial" pitchFamily="34" charset="0"/>
              </a:rPr>
              <a:t>improvement of energy performance, </a:t>
            </a:r>
            <a:r>
              <a:rPr lang="en-US" altLang="ja-JP" smtClean="0">
                <a:solidFill>
                  <a:schemeClr val="bg2"/>
                </a:solidFill>
                <a:latin typeface="Arial" pitchFamily="34" charset="0"/>
                <a:ea typeface="MS Mincho" pitchFamily="49" charset="-128"/>
                <a:cs typeface="Arial" pitchFamily="34" charset="0"/>
              </a:rPr>
              <a:t>..”</a:t>
            </a:r>
          </a:p>
          <a:p>
            <a:pPr eaLnBrk="1" hangingPunct="1">
              <a:lnSpc>
                <a:spcPct val="95000"/>
              </a:lnSpc>
              <a:spcBef>
                <a:spcPct val="35000"/>
              </a:spcBef>
            </a:pPr>
            <a:endParaRPr lang="en-US" altLang="ja-JP" smtClean="0">
              <a:solidFill>
                <a:schemeClr val="bg2"/>
              </a:solidFill>
              <a:latin typeface="Arial" pitchFamily="34" charset="0"/>
              <a:ea typeface="MS Mincho" pitchFamily="49" charset="-128"/>
              <a:cs typeface="Arial" pitchFamily="34" charset="0"/>
            </a:endParaRPr>
          </a:p>
          <a:p>
            <a:pPr eaLnBrk="1" hangingPunct="1">
              <a:lnSpc>
                <a:spcPct val="95000"/>
              </a:lnSpc>
              <a:spcBef>
                <a:spcPct val="35000"/>
              </a:spcBef>
            </a:pPr>
            <a:r>
              <a:rPr lang="en-US" altLang="ja-JP" smtClean="0">
                <a:solidFill>
                  <a:schemeClr val="bg2"/>
                </a:solidFill>
                <a:latin typeface="Arial" pitchFamily="34" charset="0"/>
                <a:ea typeface="MS Mincho" pitchFamily="49" charset="-128"/>
                <a:cs typeface="Arial" pitchFamily="34" charset="0"/>
              </a:rPr>
              <a:t>It is the organization that decides what is energy performance (i.e. energy efficiency, energy intensity, energy consumption, etc.)</a:t>
            </a:r>
          </a:p>
          <a:p>
            <a:pPr eaLnBrk="1" hangingPunct="1">
              <a:lnSpc>
                <a:spcPct val="95000"/>
              </a:lnSpc>
              <a:spcBef>
                <a:spcPct val="35000"/>
              </a:spcBef>
            </a:pPr>
            <a:endParaRPr lang="en-US" altLang="ja-JP" smtClean="0">
              <a:solidFill>
                <a:schemeClr val="bg2"/>
              </a:solidFill>
              <a:latin typeface="Arial" pitchFamily="34" charset="0"/>
              <a:ea typeface="MS Mincho" pitchFamily="49" charset="-128"/>
              <a:cs typeface="Arial" pitchFamily="34" charset="0"/>
            </a:endParaRPr>
          </a:p>
          <a:p>
            <a:pPr eaLnBrk="1" hangingPunct="1">
              <a:lnSpc>
                <a:spcPct val="95000"/>
              </a:lnSpc>
              <a:spcBef>
                <a:spcPct val="50000"/>
              </a:spcBef>
            </a:pPr>
            <a:r>
              <a:rPr lang="en-US" altLang="ja-JP" b="1" smtClean="0">
                <a:latin typeface="Arial" pitchFamily="34" charset="0"/>
                <a:ea typeface="MS Mincho" pitchFamily="49" charset="-128"/>
                <a:cs typeface="Arial" pitchFamily="34" charset="0"/>
              </a:rPr>
              <a:t>Scope of ISO 50001</a:t>
            </a:r>
            <a:r>
              <a:rPr lang="en-US" altLang="ja-JP" smtClean="0">
                <a:solidFill>
                  <a:schemeClr val="bg2"/>
                </a:solidFill>
                <a:latin typeface="Arial" pitchFamily="34" charset="0"/>
                <a:ea typeface="MS Mincho" pitchFamily="49" charset="-128"/>
                <a:cs typeface="Arial" pitchFamily="34" charset="0"/>
              </a:rPr>
              <a:t> </a:t>
            </a:r>
          </a:p>
          <a:p>
            <a:pPr eaLnBrk="1" hangingPunct="1">
              <a:lnSpc>
                <a:spcPct val="95000"/>
              </a:lnSpc>
              <a:spcBef>
                <a:spcPct val="35000"/>
              </a:spcBef>
            </a:pPr>
            <a:r>
              <a:rPr lang="en-US" altLang="ja-JP" smtClean="0">
                <a:latin typeface="Arial" pitchFamily="34" charset="0"/>
                <a:cs typeface="Arial" pitchFamily="34" charset="0"/>
              </a:rPr>
              <a:t>“.. </a:t>
            </a:r>
            <a:r>
              <a:rPr lang="en-US" altLang="ja-JP" smtClean="0">
                <a:solidFill>
                  <a:srgbClr val="0000FF"/>
                </a:solidFill>
                <a:latin typeface="Arial" pitchFamily="34" charset="0"/>
                <a:cs typeface="Arial" pitchFamily="34" charset="0"/>
              </a:rPr>
              <a:t>specifies requirements applicable to energy use and consumption</a:t>
            </a:r>
            <a:r>
              <a:rPr lang="en-US" altLang="ja-JP" smtClean="0">
                <a:latin typeface="Arial" pitchFamily="34" charset="0"/>
                <a:cs typeface="Arial" pitchFamily="34" charset="0"/>
              </a:rPr>
              <a:t>, including </a:t>
            </a:r>
            <a:r>
              <a:rPr lang="en-US" altLang="ja-JP" smtClean="0">
                <a:latin typeface="Arial" pitchFamily="34" charset="0"/>
                <a:ea typeface="Arial Unicode MS" pitchFamily="34" charset="-128"/>
                <a:cs typeface="Arial Unicode MS" pitchFamily="34" charset="-128"/>
              </a:rPr>
              <a:t>measurement, </a:t>
            </a:r>
            <a:r>
              <a:rPr lang="en-US" altLang="ja-JP" smtClean="0">
                <a:latin typeface="Arial" pitchFamily="34" charset="0"/>
                <a:cs typeface="Arial" pitchFamily="34" charset="0"/>
              </a:rPr>
              <a:t>documentation and reporting, design and procurement practices for equipment, systems, processes, and personnel </a:t>
            </a:r>
            <a:r>
              <a:rPr lang="de-DE" altLang="ja-JP" smtClean="0">
                <a:latin typeface="Arial" pitchFamily="34" charset="0"/>
                <a:cs typeface="Arial" pitchFamily="34" charset="0"/>
              </a:rPr>
              <a:t>that contribute to energy performance</a:t>
            </a:r>
            <a:r>
              <a:rPr lang="en-US" altLang="ja-JP" smtClean="0">
                <a:latin typeface="Arial" pitchFamily="34" charset="0"/>
                <a:cs typeface="Arial" pitchFamily="34" charset="0"/>
              </a:rPr>
              <a:t>” </a:t>
            </a:r>
          </a:p>
          <a:p>
            <a:pPr eaLnBrk="1" hangingPunct="1">
              <a:lnSpc>
                <a:spcPct val="95000"/>
              </a:lnSpc>
              <a:spcBef>
                <a:spcPct val="50000"/>
              </a:spcBef>
            </a:pPr>
            <a:endParaRPr lang="en-US" altLang="ja-JP" smtClean="0">
              <a:latin typeface="Arial" pitchFamily="34" charset="0"/>
              <a:cs typeface="Arial" pitchFamily="34" charset="0"/>
            </a:endParaRPr>
          </a:p>
          <a:p>
            <a:pPr eaLnBrk="1" hangingPunct="1">
              <a:lnSpc>
                <a:spcPct val="95000"/>
              </a:lnSpc>
              <a:spcBef>
                <a:spcPct val="50000"/>
              </a:spcBef>
            </a:pPr>
            <a:r>
              <a:rPr lang="en-US" altLang="ja-JP" b="1" smtClean="0">
                <a:latin typeface="Arial" pitchFamily="34" charset="0"/>
                <a:cs typeface="Arial" pitchFamily="34" charset="0"/>
              </a:rPr>
              <a:t>ISO 50001 is applicable to all organizations </a:t>
            </a:r>
            <a:endParaRPr lang="de-DE" altLang="ja-JP" b="1" smtClean="0">
              <a:latin typeface="Arial" pitchFamily="34" charset="0"/>
              <a:cs typeface="Arial" pitchFamily="34" charset="0"/>
            </a:endParaRPr>
          </a:p>
          <a:p>
            <a:pPr eaLnBrk="1" hangingPunct="1"/>
            <a:r>
              <a:rPr lang="de-DE" smtClean="0">
                <a:latin typeface="Arial" pitchFamily="34" charset="0"/>
                <a:cs typeface="Arial" pitchFamily="34" charset="0"/>
              </a:rPr>
              <a:t>Industry, Buidlings, Transport, Commercial sector, etc,</a:t>
            </a:r>
          </a:p>
          <a:p>
            <a:pPr eaLnBrk="1" hangingPunct="1"/>
            <a:endParaRPr lang="de-DE" smtClean="0">
              <a:latin typeface="Arial" pitchFamily="34" charset="0"/>
              <a:cs typeface="Arial" pitchFamily="34" charset="0"/>
            </a:endParaRPr>
          </a:p>
          <a:p>
            <a:r>
              <a:rPr lang="en-US" b="1" i="1" smtClean="0">
                <a:solidFill>
                  <a:srgbClr val="FF0000"/>
                </a:solidFill>
                <a:latin typeface="Arial" pitchFamily="34" charset="0"/>
                <a:cs typeface="Arial" pitchFamily="34" charset="0"/>
              </a:rPr>
              <a:t>ISO 50001 does NOT prescribe</a:t>
            </a:r>
            <a:r>
              <a:rPr lang="en-US" i="1" smtClean="0">
                <a:solidFill>
                  <a:srgbClr val="FF0000"/>
                </a:solidFill>
                <a:latin typeface="Arial" pitchFamily="34" charset="0"/>
                <a:cs typeface="Arial" pitchFamily="34" charset="0"/>
              </a:rPr>
              <a:t> specific performance criteria or targets</a:t>
            </a:r>
            <a:r>
              <a:rPr lang="en-US" b="1" smtClean="0">
                <a:solidFill>
                  <a:srgbClr val="FF0000"/>
                </a:solidFill>
                <a:latin typeface="Arial" pitchFamily="34" charset="0"/>
                <a:cs typeface="Arial" pitchFamily="34" charset="0"/>
              </a:rPr>
              <a:t>  </a:t>
            </a:r>
            <a:r>
              <a:rPr lang="en-US" i="1" smtClean="0">
                <a:solidFill>
                  <a:srgbClr val="FF0000"/>
                </a:solidFill>
                <a:latin typeface="Arial" pitchFamily="34" charset="0"/>
                <a:cs typeface="Arial" pitchFamily="34" charset="0"/>
              </a:rPr>
              <a:t>with respect to energy.  (i.e. there are no numbers)</a:t>
            </a:r>
            <a:endParaRPr lang="de-DE" altLang="ja-JP" i="1" smtClean="0">
              <a:solidFill>
                <a:srgbClr val="FF0000"/>
              </a:solidFill>
              <a:latin typeface="Arial" pitchFamily="34" charset="0"/>
              <a:cs typeface="Arial" pitchFamily="34" charset="0"/>
            </a:endParaRPr>
          </a:p>
          <a:p>
            <a:pPr eaLnBrk="1" hangingPunct="1"/>
            <a:endParaRPr lang="de-DE" smtClean="0">
              <a:solidFill>
                <a:srgbClr val="FF0000"/>
              </a:solidFill>
              <a:latin typeface="Arial" pitchFamily="34" charset="0"/>
              <a:cs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48100" y="9434513"/>
            <a:ext cx="2944813" cy="495300"/>
          </a:xfrm>
          <a:prstGeom prst="rect">
            <a:avLst/>
          </a:prstGeom>
          <a:noFill/>
          <a:ln w="9525">
            <a:noFill/>
            <a:miter lim="800000"/>
            <a:headEnd/>
            <a:tailEnd/>
          </a:ln>
        </p:spPr>
        <p:txBody>
          <a:bodyPr lIns="96661" tIns="48331" rIns="96661" bIns="48331" anchor="b"/>
          <a:lstStyle/>
          <a:p>
            <a:pPr defTabSz="966788"/>
            <a:fld id="{0A1F1B5F-E7A9-47F5-A906-E4FCC6335B18}" type="slidenum">
              <a:rPr lang="en-US" sz="1300"/>
              <a:pPr defTabSz="966788"/>
              <a:t>34</a:t>
            </a:fld>
            <a:endParaRPr lang="en-US" sz="1300"/>
          </a:p>
        </p:txBody>
      </p:sp>
      <p:sp>
        <p:nvSpPr>
          <p:cNvPr id="57347" name="Rectangle 2"/>
          <p:cNvSpPr>
            <a:spLocks noGrp="1" noRot="1" noChangeAspect="1" noChangeArrowheads="1" noTextEdit="1"/>
          </p:cNvSpPr>
          <p:nvPr>
            <p:ph type="sldImg"/>
          </p:nvPr>
        </p:nvSpPr>
        <p:spPr>
          <a:xfrm>
            <a:off x="914400" y="746125"/>
            <a:ext cx="4965700" cy="3724275"/>
          </a:xfrm>
          <a:ln/>
        </p:spPr>
      </p:sp>
      <p:sp>
        <p:nvSpPr>
          <p:cNvPr id="57349" name="Rectangle 5"/>
          <p:cNvSpPr>
            <a:spLocks noGrp="1" noChangeArrowheads="1"/>
          </p:cNvSpPr>
          <p:nvPr>
            <p:ph type="body" idx="1"/>
          </p:nvPr>
        </p:nvSpPr>
        <p:spPr>
          <a:noFill/>
          <a:ln/>
        </p:spPr>
        <p:txBody>
          <a:bodyPr/>
          <a:lstStyle/>
          <a:p>
            <a:endParaRPr lang="en-US" smtClean="0">
              <a:latin typeface="Arial" pitchFamily="34" charset="0"/>
              <a:cs typeface="Arial" pitchFamily="34" charset="0"/>
            </a:endParaRPr>
          </a:p>
          <a:p>
            <a:endParaRPr lang="en-US" smtClean="0">
              <a:latin typeface="Arial" pitchFamily="34" charset="0"/>
              <a:cs typeface="Arial" pitchFamily="34" charset="0"/>
            </a:endParaRPr>
          </a:p>
          <a:p>
            <a:r>
              <a:rPr lang="en-US" smtClean="0">
                <a:latin typeface="Arial" pitchFamily="34" charset="0"/>
                <a:cs typeface="Arial" pitchFamily="34" charset="0"/>
              </a:rPr>
              <a:t>Energy management systems and standards (in line and compatible with ISO 50001) are core elements of most UNIDO IEE technical cooperation projects. </a:t>
            </a:r>
          </a:p>
          <a:p>
            <a:endParaRPr lang="en-US" smtClean="0">
              <a:latin typeface="Arial" pitchFamily="34" charset="0"/>
              <a:cs typeface="Arial" pitchFamily="34" charset="0"/>
            </a:endParaRPr>
          </a:p>
          <a:p>
            <a:r>
              <a:rPr lang="en-US" smtClean="0">
                <a:latin typeface="Arial" pitchFamily="34" charset="0"/>
                <a:cs typeface="Arial" pitchFamily="34" charset="0"/>
              </a:rPr>
              <a:t>This slide provides an overview of the those countries in which project are already operational and where discussion is ongoing with counterparts.</a:t>
            </a:r>
          </a:p>
          <a:p>
            <a:endParaRPr lang="en-US" smtClean="0">
              <a:latin typeface="Arial" pitchFamily="34" charset="0"/>
              <a:cs typeface="Arial" pitchFamily="34" charset="0"/>
            </a:endParaRPr>
          </a:p>
          <a:p>
            <a:r>
              <a:rPr lang="en-US" smtClean="0">
                <a:latin typeface="Arial" pitchFamily="34" charset="0"/>
                <a:cs typeface="Arial" pitchFamily="34" charset="0"/>
              </a:rPr>
              <a:t>Over the period 2011-2013 UNIDO will work in more than 10 developing countries and countries with emerging economies to build technical capacity of enterprises and in the market, for the implementation of energy management systems and ISO 50001.</a:t>
            </a:r>
          </a:p>
          <a:p>
            <a:endParaRPr lang="en-US" smtClean="0">
              <a:latin typeface="Arial" pitchFamily="34" charset="0"/>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48100" y="9432925"/>
            <a:ext cx="2944813" cy="496888"/>
          </a:xfrm>
          <a:prstGeom prst="rect">
            <a:avLst/>
          </a:prstGeom>
          <a:noFill/>
          <a:ln w="9525">
            <a:noFill/>
            <a:miter lim="800000"/>
            <a:headEnd/>
            <a:tailEnd/>
          </a:ln>
        </p:spPr>
        <p:txBody>
          <a:bodyPr anchor="b"/>
          <a:lstStyle/>
          <a:p>
            <a:pPr defTabSz="890588" eaLnBrk="0" hangingPunct="0"/>
            <a:fld id="{29BFE9F6-CA65-4138-AE73-A59D6D21F6D5}" type="slidenum">
              <a:rPr lang="en-GB" sz="1200">
                <a:latin typeface="Times New Roman" pitchFamily="18" charset="0"/>
                <a:cs typeface="Times New Roman" pitchFamily="18" charset="0"/>
              </a:rPr>
              <a:pPr defTabSz="890588" eaLnBrk="0" hangingPunct="0"/>
              <a:t>35</a:t>
            </a:fld>
            <a:endParaRPr lang="en-GB" sz="1200">
              <a:latin typeface="Times New Roman" pitchFamily="18" charset="0"/>
              <a:cs typeface="Times New Roman"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spcBef>
                <a:spcPct val="0"/>
              </a:spcBef>
            </a:pPr>
            <a:endParaRPr lang="en-US" sz="1000" smtClean="0">
              <a:latin typeface="Arial" pitchFamily="34" charset="0"/>
              <a:cs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CA4F62E7-6C66-4B89-9F25-272153FC55C0}" type="slidenum">
              <a:rPr lang="en-GB" smtClean="0"/>
              <a:pPr>
                <a:defRPr/>
              </a:pPr>
              <a:t>36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lang="en-US" sz="1200" smtClean="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42CE02D-B2D8-4878-8633-A04AC3B001BD}" type="datetime1">
              <a:rPr lang="en-US"/>
              <a:pPr>
                <a:defRPr/>
              </a:pPr>
              <a:t>3/5/2012</a:t>
            </a:fld>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fld id="{17E16E47-BA4E-4917-86AF-F331EF766B21}"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498ED98-425C-490C-ACD3-DFCCECAC9701}" type="datetime1">
              <a:rPr lang="en-US"/>
              <a:pPr>
                <a:defRPr/>
              </a:pPr>
              <a:t>3/5/2012</a:t>
            </a:fld>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fld id="{8B77E805-8C7D-426C-A59D-F7FE4A04E675}"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0D4DA7D0-3963-4422-9A5A-A6D06E6B4D37}" type="datetime1">
              <a:rPr lang="en-US"/>
              <a:pPr>
                <a:defRPr/>
              </a:pPr>
              <a:t>3/5/2012</a:t>
            </a:fld>
            <a:endParaRPr lang="en-GB"/>
          </a:p>
        </p:txBody>
      </p:sp>
      <p:sp>
        <p:nvSpPr>
          <p:cNvPr id="3" name="Rectangle 6"/>
          <p:cNvSpPr>
            <a:spLocks noGrp="1" noChangeArrowheads="1"/>
          </p:cNvSpPr>
          <p:nvPr>
            <p:ph type="sldNum" sz="quarter" idx="11"/>
          </p:nvPr>
        </p:nvSpPr>
        <p:spPr>
          <a:ln/>
        </p:spPr>
        <p:txBody>
          <a:bodyPr/>
          <a:lstStyle>
            <a:lvl1pPr>
              <a:defRPr/>
            </a:lvl1pPr>
          </a:lstStyle>
          <a:p>
            <a:pPr>
              <a:defRPr/>
            </a:pPr>
            <a:fld id="{225CA544-80A5-4CF6-871D-8FAC78F00BF5}"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23850" y="765175"/>
            <a:ext cx="8424863" cy="1143000"/>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F70D1B51-EDC5-43FA-A853-44359076476F}" type="datetime1">
              <a:rPr lang="en-US"/>
              <a:pPr>
                <a:defRPr/>
              </a:pPr>
              <a:t>3/5/2012</a:t>
            </a:fld>
            <a:endParaRPr lang="en-GB"/>
          </a:p>
        </p:txBody>
      </p:sp>
      <p:sp>
        <p:nvSpPr>
          <p:cNvPr id="4" name="Rectangle 6"/>
          <p:cNvSpPr>
            <a:spLocks noGrp="1" noChangeArrowheads="1"/>
          </p:cNvSpPr>
          <p:nvPr>
            <p:ph type="sldNum" sz="quarter" idx="11"/>
          </p:nvPr>
        </p:nvSpPr>
        <p:spPr>
          <a:ln/>
        </p:spPr>
        <p:txBody>
          <a:bodyPr/>
          <a:lstStyle>
            <a:lvl1pPr>
              <a:defRPr/>
            </a:lvl1pPr>
          </a:lstStyle>
          <a:p>
            <a:pPr>
              <a:defRPr/>
            </a:pPr>
            <a:fld id="{247259BD-C673-4996-B4FC-05B065918995}"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3850" y="765175"/>
            <a:ext cx="842486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323850" y="1989138"/>
            <a:ext cx="8424863" cy="4392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323850" y="6553200"/>
            <a:ext cx="227806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000">
                <a:solidFill>
                  <a:schemeClr val="bg1"/>
                </a:solidFill>
                <a:latin typeface="+mj-lt"/>
                <a:cs typeface="Arial" charset="0"/>
              </a:defRPr>
            </a:lvl1pPr>
          </a:lstStyle>
          <a:p>
            <a:pPr>
              <a:defRPr/>
            </a:pPr>
            <a:fld id="{FA9AFFF4-FE5A-4C95-91A4-CC09BCF12E62}" type="datetime1">
              <a:rPr lang="en-US"/>
              <a:pPr>
                <a:defRPr/>
              </a:pPr>
              <a:t>3/5/2012</a:t>
            </a:fld>
            <a:endParaRPr lang="en-GB"/>
          </a:p>
        </p:txBody>
      </p:sp>
      <p:sp>
        <p:nvSpPr>
          <p:cNvPr id="1030" name="Rectangle 6"/>
          <p:cNvSpPr>
            <a:spLocks noGrp="1" noChangeArrowheads="1"/>
          </p:cNvSpPr>
          <p:nvPr>
            <p:ph type="sldNum" sz="quarter" idx="4"/>
          </p:nvPr>
        </p:nvSpPr>
        <p:spPr bwMode="auto">
          <a:xfrm>
            <a:off x="6516688" y="6553200"/>
            <a:ext cx="22320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chemeClr val="bg1"/>
                </a:solidFill>
                <a:latin typeface="+mj-lt"/>
                <a:cs typeface="Arial" charset="0"/>
              </a:defRPr>
            </a:lvl1pPr>
          </a:lstStyle>
          <a:p>
            <a:pPr>
              <a:defRPr/>
            </a:pPr>
            <a:fld id="{DB588C36-735B-4894-A67D-28BAB3861115}"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ctr" rtl="0" eaLnBrk="0" fontAlgn="base" hangingPunct="0">
        <a:spcBef>
          <a:spcPct val="0"/>
        </a:spcBef>
        <a:spcAft>
          <a:spcPct val="0"/>
        </a:spcAft>
        <a:defRPr sz="3200" b="1">
          <a:solidFill>
            <a:srgbClr val="2F93D1"/>
          </a:solidFill>
          <a:latin typeface="Calibri" pitchFamily="34" charset="0"/>
          <a:ea typeface="+mj-ea"/>
          <a:cs typeface="+mj-cs"/>
        </a:defRPr>
      </a:lvl1pPr>
      <a:lvl2pPr algn="ctr" rtl="0" eaLnBrk="0" fontAlgn="base" hangingPunct="0">
        <a:spcBef>
          <a:spcPct val="0"/>
        </a:spcBef>
        <a:spcAft>
          <a:spcPct val="0"/>
        </a:spcAft>
        <a:defRPr sz="3200" b="1">
          <a:solidFill>
            <a:srgbClr val="2F93D1"/>
          </a:solidFill>
          <a:latin typeface="Calibri" pitchFamily="34" charset="0"/>
          <a:cs typeface="Arial" charset="0"/>
        </a:defRPr>
      </a:lvl2pPr>
      <a:lvl3pPr algn="ctr" rtl="0" eaLnBrk="0" fontAlgn="base" hangingPunct="0">
        <a:spcBef>
          <a:spcPct val="0"/>
        </a:spcBef>
        <a:spcAft>
          <a:spcPct val="0"/>
        </a:spcAft>
        <a:defRPr sz="3200" b="1">
          <a:solidFill>
            <a:srgbClr val="2F93D1"/>
          </a:solidFill>
          <a:latin typeface="Calibri" pitchFamily="34" charset="0"/>
          <a:cs typeface="Arial" charset="0"/>
        </a:defRPr>
      </a:lvl3pPr>
      <a:lvl4pPr algn="ctr" rtl="0" eaLnBrk="0" fontAlgn="base" hangingPunct="0">
        <a:spcBef>
          <a:spcPct val="0"/>
        </a:spcBef>
        <a:spcAft>
          <a:spcPct val="0"/>
        </a:spcAft>
        <a:defRPr sz="3200" b="1">
          <a:solidFill>
            <a:srgbClr val="2F93D1"/>
          </a:solidFill>
          <a:latin typeface="Calibri" pitchFamily="34" charset="0"/>
          <a:cs typeface="Arial" charset="0"/>
        </a:defRPr>
      </a:lvl4pPr>
      <a:lvl5pPr algn="ctr" rtl="0" eaLnBrk="0" fontAlgn="base" hangingPunct="0">
        <a:spcBef>
          <a:spcPct val="0"/>
        </a:spcBef>
        <a:spcAft>
          <a:spcPct val="0"/>
        </a:spcAft>
        <a:defRPr sz="3200" b="1">
          <a:solidFill>
            <a:srgbClr val="2F93D1"/>
          </a:solidFill>
          <a:latin typeface="Calibri" pitchFamily="34" charset="0"/>
          <a:cs typeface="Arial" charset="0"/>
        </a:defRPr>
      </a:lvl5pPr>
      <a:lvl6pPr marL="457200" algn="ctr" rtl="0" fontAlgn="base">
        <a:spcBef>
          <a:spcPct val="0"/>
        </a:spcBef>
        <a:spcAft>
          <a:spcPct val="0"/>
        </a:spcAft>
        <a:defRPr sz="4400">
          <a:solidFill>
            <a:srgbClr val="2F93D1"/>
          </a:solidFill>
          <a:latin typeface="MetaBold-Roman" pitchFamily="50" charset="0"/>
          <a:cs typeface="Arial" charset="0"/>
        </a:defRPr>
      </a:lvl6pPr>
      <a:lvl7pPr marL="914400" algn="ctr" rtl="0" fontAlgn="base">
        <a:spcBef>
          <a:spcPct val="0"/>
        </a:spcBef>
        <a:spcAft>
          <a:spcPct val="0"/>
        </a:spcAft>
        <a:defRPr sz="4400">
          <a:solidFill>
            <a:srgbClr val="2F93D1"/>
          </a:solidFill>
          <a:latin typeface="MetaBold-Roman" pitchFamily="50" charset="0"/>
          <a:cs typeface="Arial" charset="0"/>
        </a:defRPr>
      </a:lvl7pPr>
      <a:lvl8pPr marL="1371600" algn="ctr" rtl="0" fontAlgn="base">
        <a:spcBef>
          <a:spcPct val="0"/>
        </a:spcBef>
        <a:spcAft>
          <a:spcPct val="0"/>
        </a:spcAft>
        <a:defRPr sz="4400">
          <a:solidFill>
            <a:srgbClr val="2F93D1"/>
          </a:solidFill>
          <a:latin typeface="MetaBold-Roman" pitchFamily="50" charset="0"/>
          <a:cs typeface="Arial" charset="0"/>
        </a:defRPr>
      </a:lvl8pPr>
      <a:lvl9pPr marL="1828800" algn="ctr" rtl="0" fontAlgn="base">
        <a:spcBef>
          <a:spcPct val="0"/>
        </a:spcBef>
        <a:spcAft>
          <a:spcPct val="0"/>
        </a:spcAft>
        <a:defRPr sz="4400">
          <a:solidFill>
            <a:srgbClr val="2F93D1"/>
          </a:solidFill>
          <a:latin typeface="MetaBold-Roman" pitchFamily="50" charset="0"/>
          <a:cs typeface="Arial" charset="0"/>
        </a:defRPr>
      </a:lvl9pPr>
    </p:titleStyle>
    <p:bodyStyle>
      <a:lvl1pPr marL="342900" indent="-342900" algn="l" rtl="0" eaLnBrk="0" fontAlgn="base" hangingPunct="0">
        <a:spcBef>
          <a:spcPct val="20000"/>
        </a:spcBef>
        <a:spcAft>
          <a:spcPct val="0"/>
        </a:spcAft>
        <a:buFont typeface="Wingdings" pitchFamily="2" charset="2"/>
        <a:buChar char="Ø"/>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Font typeface="Wingdings" pitchFamily="2" charset="2"/>
        <a:buChar char="Ø"/>
        <a:defRPr sz="2800">
          <a:solidFill>
            <a:schemeClr val="tx1"/>
          </a:solidFill>
          <a:latin typeface="Calibri" pitchFamily="34" charset="0"/>
          <a:cs typeface="+mn-cs"/>
        </a:defRPr>
      </a:lvl2pPr>
      <a:lvl3pPr marL="1143000" indent="-228600" algn="l" rtl="0" eaLnBrk="0" fontAlgn="base" hangingPunct="0">
        <a:spcBef>
          <a:spcPct val="20000"/>
        </a:spcBef>
        <a:spcAft>
          <a:spcPct val="0"/>
        </a:spcAft>
        <a:buFont typeface="Wingdings" pitchFamily="2" charset="2"/>
        <a:buChar char="Ø"/>
        <a:defRPr sz="2400">
          <a:solidFill>
            <a:schemeClr val="tx1"/>
          </a:solidFill>
          <a:latin typeface="Calibri" pitchFamily="34" charset="0"/>
          <a:cs typeface="+mn-cs"/>
        </a:defRPr>
      </a:lvl3pPr>
      <a:lvl4pPr marL="1600200" indent="-228600" algn="l" rtl="0" eaLnBrk="0" fontAlgn="base" hangingPunct="0">
        <a:spcBef>
          <a:spcPct val="20000"/>
        </a:spcBef>
        <a:spcAft>
          <a:spcPct val="0"/>
        </a:spcAft>
        <a:buFont typeface="Wingdings" pitchFamily="2" charset="2"/>
        <a:buChar char="Ø"/>
        <a:defRPr sz="2000">
          <a:solidFill>
            <a:schemeClr val="tx1"/>
          </a:solidFill>
          <a:latin typeface="Calibri" pitchFamily="34" charset="0"/>
          <a:cs typeface="+mn-cs"/>
        </a:defRPr>
      </a:lvl4pPr>
      <a:lvl5pPr marL="2057400" indent="-228600" algn="l" rtl="0" eaLnBrk="0" fontAlgn="base" hangingPunct="0">
        <a:spcBef>
          <a:spcPct val="20000"/>
        </a:spcBef>
        <a:spcAft>
          <a:spcPct val="0"/>
        </a:spcAft>
        <a:buFont typeface="Wingdings" pitchFamily="2" charset="2"/>
        <a:buChar char="Ø"/>
        <a:defRPr sz="2000">
          <a:solidFill>
            <a:schemeClr val="tx1"/>
          </a:solidFill>
          <a:latin typeface="Calibri" pitchFamily="34"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jpe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4.jpe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4.jpe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hyperlink" Target="http://www.iso.org/sites/iso50001launch/index.html" TargetMode="External"/><Relationship Id="rId5" Type="http://schemas.openxmlformats.org/officeDocument/2006/relationships/image" Target="../media/image4.jpe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A43D5E15-507D-43D3-81B3-BF34E45632FC}" type="slidenum">
              <a:rPr lang="en-GB" smtClean="0"/>
              <a:pPr>
                <a:defRPr/>
              </a:pPr>
              <a:t>1</a:t>
            </a:fld>
            <a:endParaRPr lang="en-GB"/>
          </a:p>
        </p:txBody>
      </p:sp>
      <p:pic>
        <p:nvPicPr>
          <p:cNvPr id="2051" name="Picture 4" descr="bg"/>
          <p:cNvPicPr>
            <a:picLocks noChangeAspect="1" noChangeArrowheads="1"/>
          </p:cNvPicPr>
          <p:nvPr/>
        </p:nvPicPr>
        <p:blipFill>
          <a:blip r:embed="rId3"/>
          <a:srcRect/>
          <a:stretch>
            <a:fillRect/>
          </a:stretch>
        </p:blipFill>
        <p:spPr bwMode="auto">
          <a:xfrm>
            <a:off x="0" y="0"/>
            <a:ext cx="9144000" cy="6877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0" y="3657600"/>
            <a:ext cx="8915400" cy="1458913"/>
          </a:xfrm>
          <a:prstGeom prst="rect">
            <a:avLst/>
          </a:prstGeom>
          <a:noFill/>
          <a:ln w="9525">
            <a:noFill/>
            <a:miter lim="800000"/>
            <a:headEnd/>
            <a:tailEnd/>
          </a:ln>
        </p:spPr>
        <p:txBody>
          <a:bodyPr>
            <a:spAutoFit/>
          </a:bodyPr>
          <a:lstStyle/>
          <a:p>
            <a:pPr>
              <a:spcBef>
                <a:spcPct val="10000"/>
              </a:spcBef>
            </a:pPr>
            <a:r>
              <a:rPr lang="en-US" sz="2800">
                <a:solidFill>
                  <a:schemeClr val="bg1"/>
                </a:solidFill>
              </a:rPr>
              <a:t>Kandeh Yumkella</a:t>
            </a:r>
          </a:p>
          <a:p>
            <a:pPr>
              <a:spcBef>
                <a:spcPct val="10000"/>
              </a:spcBef>
            </a:pPr>
            <a:r>
              <a:rPr lang="en-US" sz="2800">
                <a:solidFill>
                  <a:schemeClr val="bg1"/>
                </a:solidFill>
              </a:rPr>
              <a:t>Director General</a:t>
            </a:r>
          </a:p>
          <a:p>
            <a:pPr>
              <a:spcBef>
                <a:spcPct val="10000"/>
              </a:spcBef>
            </a:pPr>
            <a:r>
              <a:rPr lang="en-US" sz="2800">
                <a:solidFill>
                  <a:schemeClr val="bg1"/>
                </a:solidFill>
              </a:rPr>
              <a:t>United Nations Industrial Development Organization</a:t>
            </a:r>
          </a:p>
        </p:txBody>
      </p:sp>
      <p:sp>
        <p:nvSpPr>
          <p:cNvPr id="3075" name="Text Box 4"/>
          <p:cNvSpPr txBox="1">
            <a:spLocks noChangeArrowheads="1"/>
          </p:cNvSpPr>
          <p:nvPr/>
        </p:nvSpPr>
        <p:spPr bwMode="auto">
          <a:xfrm>
            <a:off x="3657600" y="6078538"/>
            <a:ext cx="5486400" cy="668337"/>
          </a:xfrm>
          <a:prstGeom prst="rect">
            <a:avLst/>
          </a:prstGeom>
          <a:noFill/>
          <a:ln w="9525">
            <a:noFill/>
            <a:miter lim="800000"/>
            <a:headEnd/>
            <a:tailEnd/>
          </a:ln>
        </p:spPr>
        <p:txBody>
          <a:bodyPr>
            <a:spAutoFit/>
          </a:bodyPr>
          <a:lstStyle/>
          <a:p>
            <a:pPr>
              <a:spcBef>
                <a:spcPct val="10000"/>
              </a:spcBef>
            </a:pPr>
            <a:r>
              <a:rPr lang="en-US" sz="1800">
                <a:solidFill>
                  <a:schemeClr val="bg1"/>
                </a:solidFill>
              </a:rPr>
              <a:t>World Future Energy Summit</a:t>
            </a:r>
          </a:p>
          <a:p>
            <a:pPr>
              <a:spcBef>
                <a:spcPct val="10000"/>
              </a:spcBef>
            </a:pPr>
            <a:r>
              <a:rPr lang="en-US" sz="1800">
                <a:solidFill>
                  <a:schemeClr val="bg1"/>
                </a:solidFill>
              </a:rPr>
              <a:t>Abu Dhabi, January 17</a:t>
            </a:r>
            <a:r>
              <a:rPr lang="en-US" sz="1800" baseline="30000">
                <a:solidFill>
                  <a:schemeClr val="bg1"/>
                </a:solidFill>
              </a:rPr>
              <a:t>th</a:t>
            </a:r>
            <a:r>
              <a:rPr lang="en-US" sz="1800">
                <a:solidFill>
                  <a:schemeClr val="bg1"/>
                </a:solidFill>
              </a:rPr>
              <a:t> 2012</a:t>
            </a:r>
          </a:p>
        </p:txBody>
      </p:sp>
      <p:pic>
        <p:nvPicPr>
          <p:cNvPr id="3076" name="Picture 2" descr="C:\Documents and Settings\SackdaS\Desktop\IDR-poster_landscape1_v2.jpg"/>
          <p:cNvPicPr>
            <a:picLocks noChangeAspect="1" noChangeArrowheads="1"/>
          </p:cNvPicPr>
          <p:nvPr/>
        </p:nvPicPr>
        <p:blipFill>
          <a:blip r:embed="rId3"/>
          <a:srcRect l="18877" t="46712" r="37581" b="7175"/>
          <a:stretch>
            <a:fillRect/>
          </a:stretch>
        </p:blipFill>
        <p:spPr bwMode="auto">
          <a:xfrm>
            <a:off x="0" y="0"/>
            <a:ext cx="9167813" cy="6858000"/>
          </a:xfrm>
          <a:prstGeom prst="rect">
            <a:avLst/>
          </a:prstGeom>
          <a:noFill/>
          <a:ln w="9525">
            <a:noFill/>
            <a:miter lim="800000"/>
            <a:headEnd/>
            <a:tailEnd/>
          </a:ln>
        </p:spPr>
      </p:pic>
      <p:sp>
        <p:nvSpPr>
          <p:cNvPr id="9" name="Title 1"/>
          <p:cNvSpPr txBox="1">
            <a:spLocks/>
          </p:cNvSpPr>
          <p:nvPr/>
        </p:nvSpPr>
        <p:spPr>
          <a:xfrm>
            <a:off x="23813" y="2020888"/>
            <a:ext cx="9144000" cy="2209800"/>
          </a:xfrm>
          <a:prstGeom prst="rect">
            <a:avLst/>
          </a:prstGeom>
        </p:spPr>
        <p:txBody>
          <a:bodyPr/>
          <a:lstStyle/>
          <a:p>
            <a:pPr algn="ctr" eaLnBrk="0" hangingPunct="0">
              <a:defRPr/>
            </a:pPr>
            <a:r>
              <a:rPr lang="ru-RU" sz="5500" b="1" u="sng" kern="0" cap="small" dirty="0" smtClean="0">
                <a:solidFill>
                  <a:schemeClr val="bg1"/>
                </a:solidFill>
                <a:effectLst>
                  <a:outerShdw blurRad="38100" dist="38100" dir="2700000" algn="tl">
                    <a:srgbClr val="000000">
                      <a:alpha val="43137"/>
                    </a:srgbClr>
                  </a:outerShdw>
                </a:effectLst>
                <a:latin typeface="Calibri" pitchFamily="34" charset="0"/>
                <a:ea typeface="+mj-ea"/>
                <a:cs typeface="+mj-cs"/>
              </a:rPr>
              <a:t>Отчет о промышленном развитии</a:t>
            </a:r>
            <a:r>
              <a:rPr lang="en-US" sz="4000" b="1" u="sng" kern="0" dirty="0">
                <a:solidFill>
                  <a:schemeClr val="bg1"/>
                </a:solidFill>
                <a:effectLst>
                  <a:outerShdw blurRad="38100" dist="38100" dir="2700000" algn="tl">
                    <a:srgbClr val="000000">
                      <a:alpha val="43137"/>
                    </a:srgbClr>
                  </a:outerShdw>
                </a:effectLst>
                <a:latin typeface="Calibri" pitchFamily="34" charset="0"/>
                <a:ea typeface="+mj-ea"/>
                <a:cs typeface="+mj-cs"/>
              </a:rPr>
              <a:t/>
            </a:r>
            <a:br>
              <a:rPr lang="en-US" sz="4000" b="1" u="sng" kern="0" dirty="0">
                <a:solidFill>
                  <a:schemeClr val="bg1"/>
                </a:solidFill>
                <a:effectLst>
                  <a:outerShdw blurRad="38100" dist="38100" dir="2700000" algn="tl">
                    <a:srgbClr val="000000">
                      <a:alpha val="43137"/>
                    </a:srgbClr>
                  </a:outerShdw>
                </a:effectLst>
                <a:latin typeface="Calibri" pitchFamily="34" charset="0"/>
                <a:ea typeface="+mj-ea"/>
                <a:cs typeface="+mj-cs"/>
              </a:rPr>
            </a:br>
            <a:endParaRPr lang="en-US" sz="1000" b="1" u="sng" kern="0" dirty="0">
              <a:solidFill>
                <a:schemeClr val="bg1"/>
              </a:solidFill>
              <a:effectLst>
                <a:outerShdw blurRad="38100" dist="38100" dir="2700000" algn="tl">
                  <a:srgbClr val="000000">
                    <a:alpha val="43137"/>
                  </a:srgbClr>
                </a:outerShdw>
              </a:effectLst>
              <a:latin typeface="Calibri" pitchFamily="34" charset="0"/>
              <a:ea typeface="+mj-ea"/>
              <a:cs typeface="+mj-cs"/>
            </a:endParaRPr>
          </a:p>
          <a:p>
            <a:pPr algn="ctr" eaLnBrk="0" hangingPunct="0">
              <a:defRPr/>
            </a:pPr>
            <a:r>
              <a:rPr lang="ru-RU" sz="2800" b="1" i="1"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Эффективность использования энергии в промышленности</a:t>
            </a:r>
            <a:endParaRPr lang="en-US" sz="600" b="1" kern="0" dirty="0">
              <a:solidFill>
                <a:schemeClr val="bg1"/>
              </a:solidFill>
              <a:effectLst>
                <a:outerShdw blurRad="38100" dist="38100" dir="2700000" algn="tl">
                  <a:srgbClr val="000000">
                    <a:alpha val="43137"/>
                  </a:srgbClr>
                </a:outerShdw>
              </a:effectLst>
              <a:latin typeface="Calibri" pitchFamily="34" charset="0"/>
              <a:cs typeface="Arial" charset="0"/>
            </a:endParaRPr>
          </a:p>
          <a:p>
            <a:pPr algn="ctr" eaLnBrk="0" hangingPunct="0">
              <a:defRPr/>
            </a:pPr>
            <a:r>
              <a:rPr lang="ru-RU" sz="2000" b="1" dirty="0" smtClean="0">
                <a:solidFill>
                  <a:schemeClr val="bg1"/>
                </a:solidFill>
                <a:latin typeface="Calibri" pitchFamily="34" charset="0"/>
                <a:cs typeface="Calibri" pitchFamily="34" charset="0"/>
              </a:rPr>
              <a:t>Экологические, экономические и социальные дивиденды</a:t>
            </a:r>
            <a:endParaRPr lang="en-US" sz="2000" b="1" kern="0" dirty="0">
              <a:solidFill>
                <a:schemeClr val="bg1"/>
              </a:solidFill>
              <a:effectLst>
                <a:outerShdw blurRad="38100" dist="38100" dir="2700000" algn="tl">
                  <a:srgbClr val="000000">
                    <a:alpha val="43137"/>
                  </a:srgbClr>
                </a:outerShdw>
              </a:effectLst>
              <a:latin typeface="Calibri" pitchFamily="34" charset="0"/>
              <a:ea typeface="+mj-ea"/>
              <a:cs typeface="Calibri" pitchFamily="34" charset="0"/>
            </a:endParaRPr>
          </a:p>
        </p:txBody>
      </p:sp>
      <p:sp>
        <p:nvSpPr>
          <p:cNvPr id="3078" name="AutoShape 5"/>
          <p:cNvSpPr>
            <a:spLocks noChangeAspect="1" noChangeArrowheads="1"/>
          </p:cNvSpPr>
          <p:nvPr/>
        </p:nvSpPr>
        <p:spPr bwMode="auto">
          <a:xfrm>
            <a:off x="0" y="0"/>
            <a:ext cx="9144000" cy="6858000"/>
          </a:xfrm>
          <a:prstGeom prst="rect">
            <a:avLst/>
          </a:prstGeom>
          <a:noFill/>
          <a:ln w="9525">
            <a:noFill/>
            <a:miter lim="800000"/>
            <a:headEnd/>
            <a:tailEnd/>
          </a:ln>
        </p:spPr>
        <p:txBody>
          <a:bodyPr/>
          <a:lstStyle/>
          <a:p>
            <a:endParaRPr lang="en-US"/>
          </a:p>
        </p:txBody>
      </p:sp>
      <p:sp>
        <p:nvSpPr>
          <p:cNvPr id="8" name="TextBox 7"/>
          <p:cNvSpPr txBox="1"/>
          <p:nvPr/>
        </p:nvSpPr>
        <p:spPr>
          <a:xfrm>
            <a:off x="0" y="347663"/>
            <a:ext cx="9144000" cy="830997"/>
          </a:xfrm>
          <a:prstGeom prst="rect">
            <a:avLst/>
          </a:prstGeom>
          <a:noFill/>
        </p:spPr>
        <p:txBody>
          <a:bodyPr>
            <a:spAutoFit/>
          </a:bodyPr>
          <a:lstStyle/>
          <a:p>
            <a:pPr algn="ctr">
              <a:defRPr/>
            </a:pPr>
            <a:r>
              <a:rPr lang="ru-RU" sz="2400" b="1" dirty="0" smtClean="0">
                <a:solidFill>
                  <a:schemeClr val="bg1"/>
                </a:solidFill>
                <a:effectLst>
                  <a:outerShdw blurRad="38100" dist="38100" dir="2700000" algn="tl">
                    <a:srgbClr val="000000">
                      <a:alpha val="43137"/>
                    </a:srgbClr>
                  </a:outerShdw>
                </a:effectLst>
                <a:latin typeface="Calibri" pitchFamily="34" charset="0"/>
                <a:cs typeface="Arial" charset="0"/>
              </a:rPr>
              <a:t>Организация Объединенных Наций по промышленному развитию </a:t>
            </a:r>
            <a:r>
              <a:rPr lang="de-AT" sz="2400" b="1" dirty="0" smtClean="0">
                <a:solidFill>
                  <a:schemeClr val="bg1"/>
                </a:solidFill>
                <a:effectLst>
                  <a:outerShdw blurRad="38100" dist="38100" dir="2700000" algn="tl">
                    <a:srgbClr val="000000">
                      <a:alpha val="43137"/>
                    </a:srgbClr>
                  </a:outerShdw>
                </a:effectLst>
                <a:latin typeface="Calibri" pitchFamily="34" charset="0"/>
                <a:cs typeface="Arial" charset="0"/>
              </a:rPr>
              <a:t> (</a:t>
            </a:r>
            <a:r>
              <a:rPr lang="ru-RU" sz="2400" b="1" dirty="0" smtClean="0">
                <a:solidFill>
                  <a:schemeClr val="bg1"/>
                </a:solidFill>
                <a:effectLst>
                  <a:outerShdw blurRad="38100" dist="38100" dir="2700000" algn="tl">
                    <a:srgbClr val="000000">
                      <a:alpha val="43137"/>
                    </a:srgbClr>
                  </a:outerShdw>
                </a:effectLst>
                <a:latin typeface="Calibri" pitchFamily="34" charset="0"/>
                <a:cs typeface="Arial" charset="0"/>
              </a:rPr>
              <a:t>ЮНИДО</a:t>
            </a:r>
            <a:r>
              <a:rPr lang="de-AT" sz="2400" b="1" dirty="0" smtClean="0">
                <a:solidFill>
                  <a:schemeClr val="bg1"/>
                </a:solidFill>
                <a:effectLst>
                  <a:outerShdw blurRad="38100" dist="38100" dir="2700000" algn="tl">
                    <a:srgbClr val="000000">
                      <a:alpha val="43137"/>
                    </a:srgbClr>
                  </a:outerShdw>
                </a:effectLst>
                <a:latin typeface="Calibri" pitchFamily="34" charset="0"/>
                <a:cs typeface="Arial" charset="0"/>
              </a:rPr>
              <a:t>)</a:t>
            </a:r>
            <a:endParaRPr lang="en-US" sz="2400" b="1" dirty="0">
              <a:solidFill>
                <a:schemeClr val="bg1"/>
              </a:solidFill>
              <a:effectLst>
                <a:outerShdw blurRad="38100" dist="38100" dir="2700000" algn="tl">
                  <a:srgbClr val="000000">
                    <a:alpha val="43137"/>
                  </a:srgbClr>
                </a:outerShdw>
              </a:effectLst>
              <a:latin typeface="Calibri" pitchFamily="34" charset="0"/>
              <a:cs typeface="Arial" charset="0"/>
            </a:endParaRPr>
          </a:p>
        </p:txBody>
      </p:sp>
      <p:sp>
        <p:nvSpPr>
          <p:cNvPr id="3081" name="Text Box 10"/>
          <p:cNvSpPr txBox="1">
            <a:spLocks noChangeArrowheads="1"/>
          </p:cNvSpPr>
          <p:nvPr/>
        </p:nvSpPr>
        <p:spPr bwMode="auto">
          <a:xfrm>
            <a:off x="617538" y="5176838"/>
            <a:ext cx="8027987" cy="1077218"/>
          </a:xfrm>
          <a:prstGeom prst="rect">
            <a:avLst/>
          </a:prstGeom>
          <a:noFill/>
          <a:ln w="9525">
            <a:noFill/>
            <a:miter lim="800000"/>
            <a:headEnd/>
            <a:tailEnd/>
          </a:ln>
        </p:spPr>
        <p:txBody>
          <a:bodyPr>
            <a:spAutoFit/>
          </a:bodyPr>
          <a:lstStyle/>
          <a:p>
            <a:pPr algn="ctr">
              <a:spcBef>
                <a:spcPct val="10000"/>
              </a:spcBef>
            </a:pPr>
            <a:r>
              <a:rPr lang="ru-RU" sz="2000" b="1" dirty="0" smtClean="0">
                <a:solidFill>
                  <a:schemeClr val="bg1"/>
                </a:solidFill>
              </a:rPr>
              <a:t>Д.И. Пискунов</a:t>
            </a:r>
            <a:endParaRPr lang="en-US" sz="2000" b="1" dirty="0">
              <a:solidFill>
                <a:schemeClr val="bg1"/>
              </a:solidFill>
            </a:endParaRPr>
          </a:p>
          <a:p>
            <a:pPr algn="ctr">
              <a:spcBef>
                <a:spcPct val="10000"/>
              </a:spcBef>
            </a:pPr>
            <a:r>
              <a:rPr lang="ru-RU" sz="2000" b="1" dirty="0" smtClean="0">
                <a:solidFill>
                  <a:schemeClr val="bg1"/>
                </a:solidFill>
              </a:rPr>
              <a:t>Управляющий Директор</a:t>
            </a:r>
            <a:endParaRPr lang="en-US" sz="2000" b="1" dirty="0" smtClean="0">
              <a:solidFill>
                <a:schemeClr val="bg1"/>
              </a:solidFill>
            </a:endParaRPr>
          </a:p>
          <a:p>
            <a:pPr algn="ctr">
              <a:spcBef>
                <a:spcPct val="10000"/>
              </a:spcBef>
            </a:pPr>
            <a:r>
              <a:rPr lang="ru-RU" sz="2000" b="1" dirty="0" smtClean="0">
                <a:solidFill>
                  <a:schemeClr val="bg1"/>
                </a:solidFill>
              </a:rPr>
              <a:t>ЮНИДО</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904875"/>
            <a:ext cx="6781800" cy="874713"/>
          </a:xfrm>
        </p:spPr>
        <p:txBody>
          <a:bodyPr/>
          <a:lstStyle/>
          <a:p>
            <a:pPr algn="l"/>
            <a:r>
              <a:rPr lang="en-US" sz="5000" dirty="0" smtClean="0"/>
              <a:t>   </a:t>
            </a:r>
            <a:r>
              <a:rPr lang="ru-RU" sz="5000" dirty="0" smtClean="0"/>
              <a:t>План</a:t>
            </a:r>
            <a:endParaRPr lang="en-US" sz="5000" dirty="0" smtClean="0"/>
          </a:p>
        </p:txBody>
      </p:sp>
      <p:sp>
        <p:nvSpPr>
          <p:cNvPr id="66563" name="Rectangle 3"/>
          <p:cNvSpPr>
            <a:spLocks noGrp="1" noChangeArrowheads="1"/>
          </p:cNvSpPr>
          <p:nvPr>
            <p:ph type="body" idx="1"/>
          </p:nvPr>
        </p:nvSpPr>
        <p:spPr>
          <a:xfrm>
            <a:off x="2362200" y="2046514"/>
            <a:ext cx="6515100" cy="3959225"/>
          </a:xfrm>
        </p:spPr>
        <p:txBody>
          <a:bodyPr/>
          <a:lstStyle/>
          <a:p>
            <a:pPr>
              <a:spcBef>
                <a:spcPct val="40000"/>
              </a:spcBef>
            </a:pPr>
            <a:r>
              <a:rPr lang="ru-RU" sz="3000" dirty="0" smtClean="0"/>
              <a:t>Потребление энергии и</a:t>
            </a:r>
            <a:r>
              <a:rPr lang="en-US" sz="3000" dirty="0" smtClean="0"/>
              <a:t> </a:t>
            </a:r>
            <a:r>
              <a:rPr lang="ru-RU" sz="3000" dirty="0" smtClean="0"/>
              <a:t>перспективы в области повышения </a:t>
            </a:r>
            <a:r>
              <a:rPr lang="ru-RU" sz="3000" dirty="0" err="1" smtClean="0"/>
              <a:t>энергоэффективности</a:t>
            </a:r>
            <a:endParaRPr lang="en-US" sz="3000" dirty="0" smtClean="0"/>
          </a:p>
          <a:p>
            <a:pPr>
              <a:spcBef>
                <a:spcPct val="40000"/>
              </a:spcBef>
            </a:pPr>
            <a:r>
              <a:rPr lang="ru-RU" sz="3000" dirty="0" smtClean="0"/>
              <a:t>Преимущества системы </a:t>
            </a:r>
            <a:r>
              <a:rPr lang="ru-RU" sz="3000" dirty="0" err="1" smtClean="0"/>
              <a:t>энергоэффективности</a:t>
            </a:r>
            <a:endParaRPr lang="en-US" sz="3000" dirty="0" smtClean="0"/>
          </a:p>
          <a:p>
            <a:pPr>
              <a:spcBef>
                <a:spcPct val="40000"/>
              </a:spcBef>
            </a:pPr>
            <a:r>
              <a:rPr lang="ru-RU" sz="3000" dirty="0" smtClean="0"/>
              <a:t>Политика </a:t>
            </a:r>
            <a:r>
              <a:rPr lang="ru-RU" sz="3000" dirty="0" err="1" smtClean="0"/>
              <a:t>энергоэффективности</a:t>
            </a:r>
            <a:endParaRPr lang="en-US" sz="3000" dirty="0" smtClean="0"/>
          </a:p>
          <a:p>
            <a:pPr>
              <a:spcBef>
                <a:spcPct val="40000"/>
              </a:spcBef>
            </a:pPr>
            <a:r>
              <a:rPr lang="ru-RU" sz="3000" dirty="0" smtClean="0"/>
              <a:t>Ситуация в РФ</a:t>
            </a:r>
            <a:endParaRPr lang="en-US" sz="3000" dirty="0" smtClean="0"/>
          </a:p>
          <a:p>
            <a:pPr>
              <a:spcBef>
                <a:spcPct val="40000"/>
              </a:spcBef>
            </a:pPr>
            <a:r>
              <a:rPr lang="ru-RU" sz="3000" dirty="0" smtClean="0"/>
              <a:t>Сотрудничество ЮНИДО и РФ </a:t>
            </a:r>
            <a:r>
              <a:rPr lang="en-US" sz="3000" dirty="0" smtClean="0"/>
              <a:t> </a:t>
            </a:r>
          </a:p>
        </p:txBody>
      </p:sp>
      <p:pic>
        <p:nvPicPr>
          <p:cNvPr id="4100" name="Picture 2" descr="C:\Documents and Settings\SackdaS\Desktop\IDR-poster_landscape1_v2.jpg"/>
          <p:cNvPicPr>
            <a:picLocks noChangeAspect="1" noChangeArrowheads="1"/>
          </p:cNvPicPr>
          <p:nvPr/>
        </p:nvPicPr>
        <p:blipFill>
          <a:blip r:embed="rId3"/>
          <a:srcRect l="34914" t="46712" r="53867" b="7175"/>
          <a:stretch>
            <a:fillRect/>
          </a:stretch>
        </p:blipFill>
        <p:spPr bwMode="auto">
          <a:xfrm>
            <a:off x="0" y="0"/>
            <a:ext cx="2362200" cy="6858000"/>
          </a:xfrm>
          <a:prstGeom prst="rect">
            <a:avLst/>
          </a:prstGeom>
          <a:noFill/>
          <a:ln w="9525">
            <a:noFill/>
            <a:miter lim="800000"/>
            <a:headEnd/>
            <a:tailEnd/>
          </a:ln>
        </p:spPr>
      </p:pic>
      <p:pic>
        <p:nvPicPr>
          <p:cNvPr id="4101" name="Picture 9" descr="C:\Documents and Settings\SackdaS\Desktop\2011\Unido_E_black.jpg"/>
          <p:cNvPicPr>
            <a:picLocks noChangeAspect="1" noChangeArrowheads="1"/>
          </p:cNvPicPr>
          <p:nvPr/>
        </p:nvPicPr>
        <p:blipFill>
          <a:blip r:embed="rId4"/>
          <a:srcRect r="77007"/>
          <a:stretch>
            <a:fillRect/>
          </a:stretch>
        </p:blipFill>
        <p:spPr bwMode="auto">
          <a:xfrm>
            <a:off x="8326438" y="38100"/>
            <a:ext cx="788987" cy="638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1" nodeType="with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 calcmode="lin" valueType="num">
                                      <p:cBhvr additive="base">
                                        <p:cTn id="7" dur="500" fill="hold"/>
                                        <p:tgtEl>
                                          <p:spTgt spid="665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656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1" nodeType="afterEffect">
                                  <p:stCondLst>
                                    <p:cond delay="0"/>
                                  </p:stCondLst>
                                  <p:childTnLst>
                                    <p:set>
                                      <p:cBhvr>
                                        <p:cTn id="11" dur="1" fill="hold">
                                          <p:stCondLst>
                                            <p:cond delay="0"/>
                                          </p:stCondLst>
                                        </p:cTn>
                                        <p:tgtEl>
                                          <p:spTgt spid="66563">
                                            <p:txEl>
                                              <p:pRg st="1" end="1"/>
                                            </p:txEl>
                                          </p:spTgt>
                                        </p:tgtEl>
                                        <p:attrNameLst>
                                          <p:attrName>style.visibility</p:attrName>
                                        </p:attrNameLst>
                                      </p:cBhvr>
                                      <p:to>
                                        <p:strVal val="visible"/>
                                      </p:to>
                                    </p:set>
                                    <p:anim calcmode="lin" valueType="num">
                                      <p:cBhvr additive="base">
                                        <p:cTn id="12" dur="500" fill="hold"/>
                                        <p:tgtEl>
                                          <p:spTgt spid="66563">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6656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1" nodeType="afterEffect">
                                  <p:stCondLst>
                                    <p:cond delay="0"/>
                                  </p:stCondLst>
                                  <p:childTnLst>
                                    <p:set>
                                      <p:cBhvr>
                                        <p:cTn id="16" dur="1" fill="hold">
                                          <p:stCondLst>
                                            <p:cond delay="0"/>
                                          </p:stCondLst>
                                        </p:cTn>
                                        <p:tgtEl>
                                          <p:spTgt spid="66563">
                                            <p:txEl>
                                              <p:pRg st="2" end="2"/>
                                            </p:txEl>
                                          </p:spTgt>
                                        </p:tgtEl>
                                        <p:attrNameLst>
                                          <p:attrName>style.visibility</p:attrName>
                                        </p:attrNameLst>
                                      </p:cBhvr>
                                      <p:to>
                                        <p:strVal val="visible"/>
                                      </p:to>
                                    </p:set>
                                    <p:anim calcmode="lin" valueType="num">
                                      <p:cBhvr additive="base">
                                        <p:cTn id="17" dur="500" fill="hold"/>
                                        <p:tgtEl>
                                          <p:spTgt spid="6656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6563">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1" nodeType="afterEffect">
                                  <p:stCondLst>
                                    <p:cond delay="0"/>
                                  </p:stCondLst>
                                  <p:childTnLst>
                                    <p:set>
                                      <p:cBhvr>
                                        <p:cTn id="21" dur="1" fill="hold">
                                          <p:stCondLst>
                                            <p:cond delay="0"/>
                                          </p:stCondLst>
                                        </p:cTn>
                                        <p:tgtEl>
                                          <p:spTgt spid="66563">
                                            <p:txEl>
                                              <p:pRg st="3" end="3"/>
                                            </p:txEl>
                                          </p:spTgt>
                                        </p:tgtEl>
                                        <p:attrNameLst>
                                          <p:attrName>style.visibility</p:attrName>
                                        </p:attrNameLst>
                                      </p:cBhvr>
                                      <p:to>
                                        <p:strVal val="visible"/>
                                      </p:to>
                                    </p:set>
                                    <p:anim calcmode="lin" valueType="num">
                                      <p:cBhvr additive="base">
                                        <p:cTn id="22" dur="500" fill="hold"/>
                                        <p:tgtEl>
                                          <p:spTgt spid="66563">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66563">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1" nodeType="afterEffect">
                                  <p:stCondLst>
                                    <p:cond delay="0"/>
                                  </p:stCondLst>
                                  <p:childTnLst>
                                    <p:set>
                                      <p:cBhvr>
                                        <p:cTn id="26" dur="1" fill="hold">
                                          <p:stCondLst>
                                            <p:cond delay="0"/>
                                          </p:stCondLst>
                                        </p:cTn>
                                        <p:tgtEl>
                                          <p:spTgt spid="66563">
                                            <p:txEl>
                                              <p:pRg st="4" end="4"/>
                                            </p:txEl>
                                          </p:spTgt>
                                        </p:tgtEl>
                                        <p:attrNameLst>
                                          <p:attrName>style.visibility</p:attrName>
                                        </p:attrNameLst>
                                      </p:cBhvr>
                                      <p:to>
                                        <p:strVal val="visible"/>
                                      </p:to>
                                    </p:set>
                                    <p:anim calcmode="lin" valueType="num">
                                      <p:cBhvr additive="base">
                                        <p:cTn id="27" dur="500" fill="hold"/>
                                        <p:tgtEl>
                                          <p:spTgt spid="6656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656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1"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nts and Settings\SackdaS\Desktop\IDR-poster_landscape1_v2.jpg"/>
          <p:cNvPicPr>
            <a:picLocks noChangeAspect="1" noChangeArrowheads="1"/>
          </p:cNvPicPr>
          <p:nvPr/>
        </p:nvPicPr>
        <p:blipFill>
          <a:blip r:embed="rId3"/>
          <a:srcRect l="18877" t="46712" r="37581" b="7175"/>
          <a:stretch>
            <a:fillRect/>
          </a:stretch>
        </p:blipFill>
        <p:spPr bwMode="auto">
          <a:xfrm>
            <a:off x="0" y="0"/>
            <a:ext cx="9167813" cy="6858000"/>
          </a:xfrm>
          <a:prstGeom prst="rect">
            <a:avLst/>
          </a:prstGeom>
          <a:noFill/>
          <a:ln w="9525">
            <a:noFill/>
            <a:miter lim="800000"/>
            <a:headEnd/>
            <a:tailEnd/>
          </a:ln>
        </p:spPr>
      </p:pic>
      <p:sp>
        <p:nvSpPr>
          <p:cNvPr id="67586" name="Rectangle 2"/>
          <p:cNvSpPr>
            <a:spLocks noGrp="1" noChangeArrowheads="1"/>
          </p:cNvSpPr>
          <p:nvPr>
            <p:ph type="title"/>
          </p:nvPr>
        </p:nvSpPr>
        <p:spPr>
          <a:xfrm>
            <a:off x="0" y="2743200"/>
            <a:ext cx="9144000" cy="1143000"/>
          </a:xfrm>
        </p:spPr>
        <p:txBody>
          <a:bodyPr/>
          <a:lstStyle/>
          <a:p>
            <a:pPr>
              <a:defRPr/>
            </a:pPr>
            <a:r>
              <a:rPr lang="ru-RU" sz="8000" cap="small" dirty="0" smtClean="0">
                <a:solidFill>
                  <a:schemeClr val="bg1"/>
                </a:solidFill>
                <a:effectLst>
                  <a:outerShdw blurRad="38100" dist="38100" dir="2700000" algn="tl">
                    <a:srgbClr val="000000">
                      <a:alpha val="43137"/>
                    </a:srgbClr>
                  </a:outerShdw>
                </a:effectLst>
              </a:rPr>
              <a:t>Тренды</a:t>
            </a:r>
            <a:endParaRPr lang="en-US" sz="8000" cap="small" dirty="0" smtClean="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4"/>
          <p:cNvGrpSpPr>
            <a:grpSpLocks/>
          </p:cNvGrpSpPr>
          <p:nvPr/>
        </p:nvGrpSpPr>
        <p:grpSpPr bwMode="auto">
          <a:xfrm>
            <a:off x="-188913" y="1039504"/>
            <a:ext cx="9069388" cy="6626225"/>
            <a:chOff x="-233363" y="1044575"/>
            <a:chExt cx="9068604" cy="6626885"/>
          </a:xfrm>
        </p:grpSpPr>
        <p:graphicFrame>
          <p:nvGraphicFramePr>
            <p:cNvPr id="16" name="Chart 15"/>
            <p:cNvGraphicFramePr>
              <a:graphicFrameLocks/>
            </p:cNvGraphicFramePr>
            <p:nvPr/>
          </p:nvGraphicFramePr>
          <p:xfrm>
            <a:off x="-233363" y="1044575"/>
            <a:ext cx="7200478" cy="57468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nvGraphicFramePr>
          <p:xfrm>
            <a:off x="6794255" y="1375763"/>
            <a:ext cx="2040986" cy="6295697"/>
          </p:xfrm>
          <a:graphic>
            <a:graphicData uri="http://schemas.openxmlformats.org/drawingml/2006/chart">
              <c:chart xmlns:c="http://schemas.openxmlformats.org/drawingml/2006/chart" xmlns:r="http://schemas.openxmlformats.org/officeDocument/2006/relationships" r:id="rId4"/>
            </a:graphicData>
          </a:graphic>
        </p:graphicFrame>
        <p:sp>
          <p:nvSpPr>
            <p:cNvPr id="31" name="Rectangle 2"/>
            <p:cNvSpPr txBox="1">
              <a:spLocks noChangeArrowheads="1"/>
            </p:cNvSpPr>
            <p:nvPr/>
          </p:nvSpPr>
          <p:spPr bwMode="auto">
            <a:xfrm>
              <a:off x="-69864" y="6618843"/>
              <a:ext cx="1465136" cy="874799"/>
            </a:xfrm>
            <a:prstGeom prst="rect">
              <a:avLst/>
            </a:prstGeom>
          </p:spPr>
          <p:txBody>
            <a:bodyPr/>
            <a:lstStyle/>
            <a:p>
              <a:pPr algn="ctr" eaLnBrk="0" hangingPunct="0">
                <a:defRPr/>
              </a:pPr>
              <a:r>
                <a:rPr lang="en-US" sz="1200" b="1" i="1" kern="0" dirty="0">
                  <a:latin typeface="Calibri" pitchFamily="34" charset="0"/>
                  <a:ea typeface="+mj-ea"/>
                  <a:cs typeface="+mj-cs"/>
                </a:rPr>
                <a:t>Source: </a:t>
              </a:r>
              <a:r>
                <a:rPr lang="en-US" sz="1200" b="1" kern="0" dirty="0">
                  <a:latin typeface="Calibri" pitchFamily="34" charset="0"/>
                  <a:ea typeface="+mj-ea"/>
                  <a:cs typeface="+mj-cs"/>
                </a:rPr>
                <a:t>IEA 2010c.</a:t>
              </a:r>
            </a:p>
          </p:txBody>
        </p:sp>
      </p:grpSp>
      <p:pic>
        <p:nvPicPr>
          <p:cNvPr id="6147" name="Picture 9" descr="C:\Documents and Settings\SackdaS\Desktop\2011\Unido_E_black.jpg"/>
          <p:cNvPicPr>
            <a:picLocks noChangeAspect="1" noChangeArrowheads="1"/>
          </p:cNvPicPr>
          <p:nvPr/>
        </p:nvPicPr>
        <p:blipFill>
          <a:blip r:embed="rId5"/>
          <a:srcRect/>
          <a:stretch>
            <a:fillRect/>
          </a:stretch>
        </p:blipFill>
        <p:spPr bwMode="auto">
          <a:xfrm>
            <a:off x="9525" y="28575"/>
            <a:ext cx="3427413" cy="638175"/>
          </a:xfrm>
          <a:prstGeom prst="rect">
            <a:avLst/>
          </a:prstGeom>
          <a:noFill/>
          <a:ln w="9525">
            <a:noFill/>
            <a:miter lim="800000"/>
            <a:headEnd/>
            <a:tailEnd/>
          </a:ln>
        </p:spPr>
      </p:pic>
      <p:grpSp>
        <p:nvGrpSpPr>
          <p:cNvPr id="6148" name="Group 27"/>
          <p:cNvGrpSpPr>
            <a:grpSpLocks/>
          </p:cNvGrpSpPr>
          <p:nvPr/>
        </p:nvGrpSpPr>
        <p:grpSpPr bwMode="auto">
          <a:xfrm>
            <a:off x="9525" y="762000"/>
            <a:ext cx="9136063" cy="1341438"/>
            <a:chOff x="9526" y="762286"/>
            <a:chExt cx="9136746" cy="1341017"/>
          </a:xfrm>
        </p:grpSpPr>
        <p:sp>
          <p:nvSpPr>
            <p:cNvPr id="6150" name="Rectangle 2"/>
            <p:cNvSpPr txBox="1">
              <a:spLocks noChangeArrowheads="1"/>
            </p:cNvSpPr>
            <p:nvPr/>
          </p:nvSpPr>
          <p:spPr bwMode="auto">
            <a:xfrm>
              <a:off x="9526" y="762286"/>
              <a:ext cx="9135158" cy="874438"/>
            </a:xfrm>
            <a:prstGeom prst="rect">
              <a:avLst/>
            </a:prstGeom>
            <a:noFill/>
            <a:ln w="9525">
              <a:noFill/>
              <a:miter lim="800000"/>
              <a:headEnd/>
              <a:tailEnd/>
            </a:ln>
          </p:spPr>
          <p:txBody>
            <a:bodyPr/>
            <a:lstStyle/>
            <a:p>
              <a:pPr algn="ctr" eaLnBrk="0" hangingPunct="0"/>
              <a:r>
                <a:rPr lang="ru-RU" sz="3500" b="1" dirty="0" smtClean="0">
                  <a:solidFill>
                    <a:srgbClr val="2F93D1"/>
                  </a:solidFill>
                  <a:latin typeface="Calibri" pitchFamily="34" charset="0"/>
                </a:rPr>
                <a:t>Энергопотребление в мире</a:t>
              </a:r>
              <a:endParaRPr lang="en-US" sz="3500" b="1" dirty="0">
                <a:solidFill>
                  <a:srgbClr val="2F93D1"/>
                </a:solidFill>
                <a:latin typeface="Calibri" pitchFamily="34" charset="0"/>
              </a:endParaRPr>
            </a:p>
          </p:txBody>
        </p:sp>
        <p:sp>
          <p:nvSpPr>
            <p:cNvPr id="6151" name="Rectangle 2"/>
            <p:cNvSpPr txBox="1">
              <a:spLocks noChangeArrowheads="1"/>
            </p:cNvSpPr>
            <p:nvPr/>
          </p:nvSpPr>
          <p:spPr bwMode="auto">
            <a:xfrm>
              <a:off x="11114" y="1228865"/>
              <a:ext cx="9135158" cy="874438"/>
            </a:xfrm>
            <a:prstGeom prst="rect">
              <a:avLst/>
            </a:prstGeom>
            <a:noFill/>
            <a:ln w="9525">
              <a:noFill/>
              <a:miter lim="800000"/>
              <a:headEnd/>
              <a:tailEnd/>
            </a:ln>
          </p:spPr>
          <p:txBody>
            <a:bodyPr/>
            <a:lstStyle/>
            <a:p>
              <a:pPr algn="ctr" eaLnBrk="0" hangingPunct="0"/>
              <a:r>
                <a:rPr lang="en-US" sz="2000" b="1">
                  <a:solidFill>
                    <a:srgbClr val="2F93D1"/>
                  </a:solidFill>
                  <a:latin typeface="Calibri" pitchFamily="34" charset="0"/>
                </a:rPr>
                <a:t>(1990-2008)</a:t>
              </a:r>
            </a:p>
          </p:txBody>
        </p:sp>
      </p:grpSp>
      <p:sp>
        <p:nvSpPr>
          <p:cNvPr id="6149" name="Rectangle 32"/>
          <p:cNvSpPr>
            <a:spLocks noChangeArrowheads="1"/>
          </p:cNvSpPr>
          <p:nvPr/>
        </p:nvSpPr>
        <p:spPr bwMode="auto">
          <a:xfrm>
            <a:off x="7983538" y="6605588"/>
            <a:ext cx="1146175" cy="238125"/>
          </a:xfrm>
          <a:prstGeom prst="rect">
            <a:avLst/>
          </a:prstGeom>
          <a:solidFill>
            <a:schemeClr val="bg1"/>
          </a:solidFill>
          <a:ln w="9525" algn="ctr">
            <a:solidFill>
              <a:schemeClr val="bg1"/>
            </a:solidFill>
            <a:round/>
            <a:headEnd/>
            <a:tailEnd/>
          </a:ln>
        </p:spPr>
        <p:txBody>
          <a:bodyPr/>
          <a:lstStyle/>
          <a:p>
            <a:endParaRPr lang="en-US" sz="1800"/>
          </a:p>
        </p:txBody>
      </p:sp>
      <p:sp>
        <p:nvSpPr>
          <p:cNvPr id="11" name="Прямоугольник 10"/>
          <p:cNvSpPr/>
          <p:nvPr/>
        </p:nvSpPr>
        <p:spPr>
          <a:xfrm>
            <a:off x="7085409" y="2354881"/>
            <a:ext cx="2060179" cy="415498"/>
          </a:xfrm>
          <a:prstGeom prst="rect">
            <a:avLst/>
          </a:prstGeom>
          <a:solidFill>
            <a:schemeClr val="bg1"/>
          </a:solidFill>
        </p:spPr>
        <p:txBody>
          <a:bodyPr wrap="none">
            <a:spAutoFit/>
          </a:bodyPr>
          <a:lstStyle/>
          <a:p>
            <a:r>
              <a:rPr lang="ru-RU" sz="1050" dirty="0" smtClean="0">
                <a:latin typeface="Calibri" pitchFamily="34" charset="0"/>
              </a:rPr>
              <a:t>ГОРНОДОБЫВАЮЩАЯ ОТРАСЛЬ </a:t>
            </a:r>
          </a:p>
          <a:p>
            <a:pPr algn="l"/>
            <a:r>
              <a:rPr lang="ru-RU" sz="1050" dirty="0" smtClean="0">
                <a:latin typeface="Calibri" pitchFamily="34" charset="0"/>
              </a:rPr>
              <a:t>СТРОИТЕЛЬСТВО</a:t>
            </a:r>
            <a:endParaRPr lang="ru-RU" sz="1050" dirty="0"/>
          </a:p>
        </p:txBody>
      </p:sp>
      <p:sp>
        <p:nvSpPr>
          <p:cNvPr id="12" name="Прямоугольник 11"/>
          <p:cNvSpPr/>
          <p:nvPr/>
        </p:nvSpPr>
        <p:spPr>
          <a:xfrm>
            <a:off x="7104018" y="3231836"/>
            <a:ext cx="1622560" cy="400110"/>
          </a:xfrm>
          <a:prstGeom prst="rect">
            <a:avLst/>
          </a:prstGeom>
          <a:solidFill>
            <a:schemeClr val="bg1"/>
          </a:solidFill>
        </p:spPr>
        <p:txBody>
          <a:bodyPr wrap="square">
            <a:spAutoFit/>
          </a:bodyPr>
          <a:lstStyle/>
          <a:p>
            <a:pPr algn="l"/>
            <a:r>
              <a:rPr lang="ru-RU" sz="1000" dirty="0" smtClean="0">
                <a:latin typeface="Calibri" pitchFamily="34" charset="0"/>
              </a:rPr>
              <a:t>ТОРГОВЛЯ </a:t>
            </a:r>
          </a:p>
          <a:p>
            <a:pPr algn="l"/>
            <a:r>
              <a:rPr lang="ru-RU" sz="1000" dirty="0" smtClean="0">
                <a:latin typeface="Calibri" pitchFamily="34" charset="0"/>
              </a:rPr>
              <a:t>СФЕРА УСЛУГ</a:t>
            </a:r>
          </a:p>
        </p:txBody>
      </p:sp>
      <p:sp>
        <p:nvSpPr>
          <p:cNvPr id="13" name="Прямоугольник 12"/>
          <p:cNvSpPr/>
          <p:nvPr/>
        </p:nvSpPr>
        <p:spPr>
          <a:xfrm>
            <a:off x="7097952" y="2746078"/>
            <a:ext cx="1598515" cy="553998"/>
          </a:xfrm>
          <a:prstGeom prst="rect">
            <a:avLst/>
          </a:prstGeom>
          <a:solidFill>
            <a:schemeClr val="bg1"/>
          </a:solidFill>
        </p:spPr>
        <p:txBody>
          <a:bodyPr wrap="none">
            <a:spAutoFit/>
          </a:bodyPr>
          <a:lstStyle/>
          <a:p>
            <a:pPr algn="l"/>
            <a:r>
              <a:rPr lang="ru-RU" sz="1000" dirty="0" smtClean="0">
                <a:latin typeface="Calibri" pitchFamily="34" charset="0"/>
              </a:rPr>
              <a:t>АГРОПРОМЫШЛЕННОСТЬ</a:t>
            </a:r>
          </a:p>
          <a:p>
            <a:pPr algn="l"/>
            <a:r>
              <a:rPr lang="ru-RU" sz="1000" dirty="0" smtClean="0">
                <a:latin typeface="Calibri" pitchFamily="34" charset="0"/>
              </a:rPr>
              <a:t>ЛЕСНАЯ ПРОМ.-ТЬ</a:t>
            </a:r>
          </a:p>
          <a:p>
            <a:pPr algn="l"/>
            <a:r>
              <a:rPr lang="ru-RU" sz="1000" dirty="0" smtClean="0">
                <a:latin typeface="Calibri" pitchFamily="34" charset="0"/>
              </a:rPr>
              <a:t>РЫБОЛОВСТВО</a:t>
            </a:r>
            <a:endParaRPr lang="ru-RU" sz="1000" dirty="0"/>
          </a:p>
        </p:txBody>
      </p:sp>
      <p:sp>
        <p:nvSpPr>
          <p:cNvPr id="14" name="Прямоугольник 13"/>
          <p:cNvSpPr/>
          <p:nvPr/>
        </p:nvSpPr>
        <p:spPr>
          <a:xfrm>
            <a:off x="7105249" y="3667361"/>
            <a:ext cx="1510349" cy="253916"/>
          </a:xfrm>
          <a:prstGeom prst="rect">
            <a:avLst/>
          </a:prstGeom>
          <a:solidFill>
            <a:schemeClr val="bg1"/>
          </a:solidFill>
        </p:spPr>
        <p:txBody>
          <a:bodyPr wrap="none">
            <a:spAutoFit/>
          </a:bodyPr>
          <a:lstStyle/>
          <a:p>
            <a:r>
              <a:rPr lang="ru-RU" sz="1050" dirty="0" smtClean="0">
                <a:latin typeface="Calibri" pitchFamily="34" charset="0"/>
              </a:rPr>
              <a:t>ЭНЕРГОПОТРЕБЛЕНИЕ</a:t>
            </a:r>
            <a:endParaRPr lang="ru-RU" sz="1050" dirty="0"/>
          </a:p>
        </p:txBody>
      </p:sp>
      <p:sp>
        <p:nvSpPr>
          <p:cNvPr id="15" name="Прямоугольник 14"/>
          <p:cNvSpPr/>
          <p:nvPr/>
        </p:nvSpPr>
        <p:spPr>
          <a:xfrm>
            <a:off x="7119941" y="4035857"/>
            <a:ext cx="1834156" cy="415498"/>
          </a:xfrm>
          <a:prstGeom prst="rect">
            <a:avLst/>
          </a:prstGeom>
          <a:solidFill>
            <a:schemeClr val="bg1"/>
          </a:solidFill>
        </p:spPr>
        <p:txBody>
          <a:bodyPr wrap="none">
            <a:spAutoFit/>
          </a:bodyPr>
          <a:lstStyle/>
          <a:p>
            <a:pPr algn="l"/>
            <a:r>
              <a:rPr lang="ru-RU" sz="1050" dirty="0" smtClean="0">
                <a:latin typeface="Calibri" pitchFamily="34" charset="0"/>
              </a:rPr>
              <a:t>КОММУНАЛЬНЫЕ УСЛУГИ</a:t>
            </a:r>
          </a:p>
          <a:p>
            <a:pPr algn="l"/>
            <a:r>
              <a:rPr lang="ru-RU" sz="1050" dirty="0" smtClean="0">
                <a:latin typeface="Calibri" pitchFamily="34" charset="0"/>
              </a:rPr>
              <a:t>БЫТОВЫЕ КОММУНИКАЦИИ</a:t>
            </a:r>
          </a:p>
        </p:txBody>
      </p:sp>
      <p:sp>
        <p:nvSpPr>
          <p:cNvPr id="17" name="Прямоугольник 16"/>
          <p:cNvSpPr/>
          <p:nvPr/>
        </p:nvSpPr>
        <p:spPr>
          <a:xfrm>
            <a:off x="7119941" y="4478651"/>
            <a:ext cx="1177898" cy="253916"/>
          </a:xfrm>
          <a:prstGeom prst="rect">
            <a:avLst/>
          </a:prstGeom>
          <a:solidFill>
            <a:schemeClr val="bg1"/>
          </a:solidFill>
        </p:spPr>
        <p:txBody>
          <a:bodyPr wrap="square">
            <a:spAutoFit/>
          </a:bodyPr>
          <a:lstStyle/>
          <a:p>
            <a:pPr algn="l"/>
            <a:r>
              <a:rPr lang="ru-RU" sz="1050" dirty="0" smtClean="0">
                <a:latin typeface="Calibri" pitchFamily="34" charset="0"/>
                <a:cs typeface="Calibri" pitchFamily="34" charset="0"/>
              </a:rPr>
              <a:t>ТРАНСПОРТ</a:t>
            </a:r>
            <a:endParaRPr lang="ru-RU" sz="1050" dirty="0">
              <a:latin typeface="Calibri" pitchFamily="34" charset="0"/>
              <a:cs typeface="Calibri" pitchFamily="34" charset="0"/>
            </a:endParaRPr>
          </a:p>
        </p:txBody>
      </p:sp>
      <p:sp>
        <p:nvSpPr>
          <p:cNvPr id="18" name="Прямоугольник 17"/>
          <p:cNvSpPr/>
          <p:nvPr/>
        </p:nvSpPr>
        <p:spPr>
          <a:xfrm>
            <a:off x="7119941" y="4899545"/>
            <a:ext cx="1375698" cy="253916"/>
          </a:xfrm>
          <a:prstGeom prst="rect">
            <a:avLst/>
          </a:prstGeom>
          <a:solidFill>
            <a:schemeClr val="bg1"/>
          </a:solidFill>
        </p:spPr>
        <p:txBody>
          <a:bodyPr wrap="none">
            <a:spAutoFit/>
          </a:bodyPr>
          <a:lstStyle/>
          <a:p>
            <a:r>
              <a:rPr lang="ru-RU" sz="1050" dirty="0" smtClean="0">
                <a:latin typeface="Calibri" pitchFamily="34" charset="0"/>
              </a:rPr>
              <a:t>ПРОМЫШЛЕННОСТЬ</a:t>
            </a:r>
            <a:endParaRPr lang="ru-RU" sz="1050"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3"/>
          <p:cNvGrpSpPr>
            <a:grpSpLocks/>
          </p:cNvGrpSpPr>
          <p:nvPr/>
        </p:nvGrpSpPr>
        <p:grpSpPr bwMode="auto">
          <a:xfrm>
            <a:off x="0" y="1008126"/>
            <a:ext cx="9494266" cy="6827520"/>
            <a:chOff x="-69850" y="1255776"/>
            <a:chExt cx="9494408" cy="6827355"/>
          </a:xfrm>
        </p:grpSpPr>
        <p:sp>
          <p:nvSpPr>
            <p:cNvPr id="20" name="Rectangle 2"/>
            <p:cNvSpPr txBox="1">
              <a:spLocks noChangeArrowheads="1"/>
            </p:cNvSpPr>
            <p:nvPr/>
          </p:nvSpPr>
          <p:spPr bwMode="auto">
            <a:xfrm>
              <a:off x="-69850" y="6618158"/>
              <a:ext cx="1465285" cy="874691"/>
            </a:xfrm>
            <a:prstGeom prst="rect">
              <a:avLst/>
            </a:prstGeom>
            <a:noFill/>
            <a:ln w="9525">
              <a:noFill/>
              <a:miter lim="800000"/>
              <a:headEnd/>
              <a:tailEnd/>
            </a:ln>
          </p:spPr>
          <p:txBody>
            <a:bodyPr tIns="137160"/>
            <a:lstStyle/>
            <a:p>
              <a:pPr algn="ctr" eaLnBrk="0" hangingPunct="0">
                <a:defRPr/>
              </a:pPr>
              <a:r>
                <a:rPr lang="en-US" sz="1200" b="1" i="1" kern="0" dirty="0">
                  <a:latin typeface="Calibri" pitchFamily="34" charset="0"/>
                  <a:ea typeface="+mj-ea"/>
                  <a:cs typeface="+mj-cs"/>
                </a:rPr>
                <a:t>Source: </a:t>
              </a:r>
              <a:r>
                <a:rPr lang="en-US" sz="1200" b="1" kern="0" dirty="0">
                  <a:latin typeface="Calibri" pitchFamily="34" charset="0"/>
                  <a:ea typeface="+mj-ea"/>
                  <a:cs typeface="+mj-cs"/>
                </a:rPr>
                <a:t>IEA 2010c.</a:t>
              </a:r>
            </a:p>
          </p:txBody>
        </p:sp>
        <p:pic>
          <p:nvPicPr>
            <p:cNvPr id="13" name="Chart 12"/>
            <p:cNvPicPr>
              <a:picLocks noChangeArrowheads="1"/>
            </p:cNvPicPr>
            <p:nvPr/>
          </p:nvPicPr>
          <p:blipFill>
            <a:blip r:embed="rId3"/>
            <a:srcRect/>
            <a:stretch>
              <a:fillRect/>
            </a:stretch>
          </p:blipFill>
          <p:spPr bwMode="auto">
            <a:xfrm>
              <a:off x="7370175" y="1773924"/>
              <a:ext cx="2054383" cy="6309207"/>
            </a:xfrm>
            <a:prstGeom prst="rect">
              <a:avLst/>
            </a:prstGeom>
            <a:noFill/>
          </p:spPr>
        </p:pic>
        <p:pic>
          <p:nvPicPr>
            <p:cNvPr id="15" name="Chart 14"/>
            <p:cNvPicPr>
              <a:picLocks noChangeArrowheads="1"/>
            </p:cNvPicPr>
            <p:nvPr/>
          </p:nvPicPr>
          <p:blipFill>
            <a:blip r:embed="rId4"/>
            <a:srcRect/>
            <a:stretch>
              <a:fillRect/>
            </a:stretch>
          </p:blipFill>
          <p:spPr bwMode="auto">
            <a:xfrm>
              <a:off x="115827" y="1255776"/>
              <a:ext cx="7437231" cy="5858114"/>
            </a:xfrm>
            <a:prstGeom prst="rect">
              <a:avLst/>
            </a:prstGeom>
            <a:noFill/>
          </p:spPr>
        </p:pic>
      </p:grpSp>
      <p:sp>
        <p:nvSpPr>
          <p:cNvPr id="11" name="Rectangle 2"/>
          <p:cNvSpPr txBox="1">
            <a:spLocks noChangeArrowheads="1"/>
          </p:cNvSpPr>
          <p:nvPr/>
        </p:nvSpPr>
        <p:spPr>
          <a:xfrm>
            <a:off x="9525" y="762000"/>
            <a:ext cx="9134475" cy="466725"/>
          </a:xfrm>
          <a:prstGeom prst="rect">
            <a:avLst/>
          </a:prstGeom>
        </p:spPr>
        <p:txBody>
          <a:bodyPr/>
          <a:lstStyle/>
          <a:p>
            <a:pPr algn="ctr" eaLnBrk="0" hangingPunct="0">
              <a:defRPr/>
            </a:pPr>
            <a:r>
              <a:rPr lang="ru-RU" sz="3200" b="1" kern="0" dirty="0" smtClean="0">
                <a:solidFill>
                  <a:srgbClr val="2F93D1"/>
                </a:solidFill>
                <a:latin typeface="Calibri" pitchFamily="34" charset="0"/>
                <a:ea typeface="+mj-ea"/>
                <a:cs typeface="+mj-cs"/>
              </a:rPr>
              <a:t>Энергопотребление в развивающихся странах</a:t>
            </a:r>
            <a:endParaRPr lang="en-US" sz="3200" b="1" kern="0" dirty="0">
              <a:solidFill>
                <a:srgbClr val="2F93D1"/>
              </a:solidFill>
              <a:latin typeface="Calibri" pitchFamily="34" charset="0"/>
              <a:ea typeface="+mj-ea"/>
              <a:cs typeface="+mj-cs"/>
            </a:endParaRPr>
          </a:p>
        </p:txBody>
      </p:sp>
      <p:sp>
        <p:nvSpPr>
          <p:cNvPr id="7172" name="Rectangle 2"/>
          <p:cNvSpPr txBox="1">
            <a:spLocks noChangeArrowheads="1"/>
          </p:cNvSpPr>
          <p:nvPr/>
        </p:nvSpPr>
        <p:spPr bwMode="auto">
          <a:xfrm>
            <a:off x="11113" y="1228725"/>
            <a:ext cx="9134475" cy="874713"/>
          </a:xfrm>
          <a:prstGeom prst="rect">
            <a:avLst/>
          </a:prstGeom>
          <a:noFill/>
          <a:ln w="9525">
            <a:noFill/>
            <a:miter lim="800000"/>
            <a:headEnd/>
            <a:tailEnd/>
          </a:ln>
        </p:spPr>
        <p:txBody>
          <a:bodyPr/>
          <a:lstStyle/>
          <a:p>
            <a:pPr algn="ctr" eaLnBrk="0" hangingPunct="0"/>
            <a:r>
              <a:rPr lang="en-US" sz="2000" b="1">
                <a:solidFill>
                  <a:srgbClr val="2F93D1"/>
                </a:solidFill>
                <a:latin typeface="Calibri" pitchFamily="34" charset="0"/>
              </a:rPr>
              <a:t>(1990-2008)</a:t>
            </a:r>
          </a:p>
        </p:txBody>
      </p:sp>
      <p:pic>
        <p:nvPicPr>
          <p:cNvPr id="7173" name="Picture 9" descr="C:\Documents and Settings\SackdaS\Desktop\2011\Unido_E_black.jpg"/>
          <p:cNvPicPr>
            <a:picLocks noChangeAspect="1" noChangeArrowheads="1"/>
          </p:cNvPicPr>
          <p:nvPr/>
        </p:nvPicPr>
        <p:blipFill>
          <a:blip r:embed="rId5"/>
          <a:srcRect/>
          <a:stretch>
            <a:fillRect/>
          </a:stretch>
        </p:blipFill>
        <p:spPr bwMode="auto">
          <a:xfrm>
            <a:off x="9525" y="28575"/>
            <a:ext cx="3427413" cy="638175"/>
          </a:xfrm>
          <a:prstGeom prst="rect">
            <a:avLst/>
          </a:prstGeom>
          <a:noFill/>
          <a:ln w="9525">
            <a:noFill/>
            <a:miter lim="800000"/>
            <a:headEnd/>
            <a:tailEnd/>
          </a:ln>
        </p:spPr>
      </p:pic>
      <p:sp>
        <p:nvSpPr>
          <p:cNvPr id="9" name="Прямоугольник 8"/>
          <p:cNvSpPr/>
          <p:nvPr/>
        </p:nvSpPr>
        <p:spPr>
          <a:xfrm>
            <a:off x="7639389" y="2409473"/>
            <a:ext cx="1285929" cy="507831"/>
          </a:xfrm>
          <a:prstGeom prst="rect">
            <a:avLst/>
          </a:prstGeom>
          <a:solidFill>
            <a:schemeClr val="bg1"/>
          </a:solidFill>
        </p:spPr>
        <p:txBody>
          <a:bodyPr wrap="none">
            <a:spAutoFit/>
          </a:bodyPr>
          <a:lstStyle/>
          <a:p>
            <a:pPr algn="l"/>
            <a:r>
              <a:rPr lang="ru-RU" sz="900" dirty="0" smtClean="0">
                <a:latin typeface="Calibri" pitchFamily="34" charset="0"/>
              </a:rPr>
              <a:t>ГОРНОДОБЫВАЮЩАЯ</a:t>
            </a:r>
          </a:p>
          <a:p>
            <a:pPr algn="l"/>
            <a:r>
              <a:rPr lang="ru-RU" sz="900" dirty="0" smtClean="0">
                <a:latin typeface="Calibri" pitchFamily="34" charset="0"/>
              </a:rPr>
              <a:t> ОТРАСЛЬ </a:t>
            </a:r>
          </a:p>
          <a:p>
            <a:pPr algn="l"/>
            <a:r>
              <a:rPr lang="ru-RU" sz="900" dirty="0" smtClean="0">
                <a:latin typeface="Calibri" pitchFamily="34" charset="0"/>
              </a:rPr>
              <a:t>СТРОИТЕЛЬСТВО</a:t>
            </a:r>
            <a:endParaRPr lang="ru-RU" sz="900" dirty="0"/>
          </a:p>
        </p:txBody>
      </p:sp>
      <p:sp>
        <p:nvSpPr>
          <p:cNvPr id="10" name="Прямоугольник 9"/>
          <p:cNvSpPr/>
          <p:nvPr/>
        </p:nvSpPr>
        <p:spPr>
          <a:xfrm>
            <a:off x="7649938" y="3368316"/>
            <a:ext cx="1622560" cy="369332"/>
          </a:xfrm>
          <a:prstGeom prst="rect">
            <a:avLst/>
          </a:prstGeom>
          <a:solidFill>
            <a:schemeClr val="bg1"/>
          </a:solidFill>
        </p:spPr>
        <p:txBody>
          <a:bodyPr wrap="square">
            <a:spAutoFit/>
          </a:bodyPr>
          <a:lstStyle/>
          <a:p>
            <a:pPr algn="l"/>
            <a:r>
              <a:rPr lang="ru-RU" sz="900" dirty="0" smtClean="0">
                <a:latin typeface="Calibri" pitchFamily="34" charset="0"/>
              </a:rPr>
              <a:t>ТОРГОВЛЯ </a:t>
            </a:r>
          </a:p>
          <a:p>
            <a:pPr algn="l"/>
            <a:r>
              <a:rPr lang="ru-RU" sz="900" dirty="0" smtClean="0">
                <a:latin typeface="Calibri" pitchFamily="34" charset="0"/>
              </a:rPr>
              <a:t>СФЕРА УСЛУГ</a:t>
            </a:r>
          </a:p>
        </p:txBody>
      </p:sp>
      <p:sp>
        <p:nvSpPr>
          <p:cNvPr id="12" name="Прямоугольник 11"/>
          <p:cNvSpPr/>
          <p:nvPr/>
        </p:nvSpPr>
        <p:spPr>
          <a:xfrm>
            <a:off x="7643872" y="2882558"/>
            <a:ext cx="1460656" cy="507831"/>
          </a:xfrm>
          <a:prstGeom prst="rect">
            <a:avLst/>
          </a:prstGeom>
          <a:solidFill>
            <a:schemeClr val="bg1"/>
          </a:solidFill>
        </p:spPr>
        <p:txBody>
          <a:bodyPr wrap="none">
            <a:spAutoFit/>
          </a:bodyPr>
          <a:lstStyle/>
          <a:p>
            <a:pPr algn="l"/>
            <a:r>
              <a:rPr lang="ru-RU" sz="900" dirty="0" smtClean="0">
                <a:latin typeface="Calibri" pitchFamily="34" charset="0"/>
              </a:rPr>
              <a:t>АГРОПРОМЫШЛЕННОСТЬ</a:t>
            </a:r>
          </a:p>
          <a:p>
            <a:pPr algn="l"/>
            <a:r>
              <a:rPr lang="ru-RU" sz="900" dirty="0" smtClean="0">
                <a:latin typeface="Calibri" pitchFamily="34" charset="0"/>
              </a:rPr>
              <a:t>ЛЕСНАЯ ПРОМ.-ТЬ</a:t>
            </a:r>
          </a:p>
          <a:p>
            <a:pPr algn="l"/>
            <a:r>
              <a:rPr lang="ru-RU" sz="900" dirty="0" smtClean="0">
                <a:latin typeface="Calibri" pitchFamily="34" charset="0"/>
              </a:rPr>
              <a:t>РЫБОЛОВСТВО</a:t>
            </a:r>
            <a:endParaRPr lang="ru-RU" sz="900" dirty="0"/>
          </a:p>
        </p:txBody>
      </p:sp>
      <p:sp>
        <p:nvSpPr>
          <p:cNvPr id="14" name="Прямоугольник 13"/>
          <p:cNvSpPr/>
          <p:nvPr/>
        </p:nvSpPr>
        <p:spPr>
          <a:xfrm>
            <a:off x="7656398" y="3803841"/>
            <a:ext cx="1273104" cy="230832"/>
          </a:xfrm>
          <a:prstGeom prst="rect">
            <a:avLst/>
          </a:prstGeom>
          <a:solidFill>
            <a:schemeClr val="bg1"/>
          </a:solidFill>
        </p:spPr>
        <p:txBody>
          <a:bodyPr wrap="none">
            <a:spAutoFit/>
          </a:bodyPr>
          <a:lstStyle/>
          <a:p>
            <a:pPr algn="l"/>
            <a:r>
              <a:rPr lang="ru-RU" sz="900" dirty="0" smtClean="0">
                <a:latin typeface="Calibri" pitchFamily="34" charset="0"/>
              </a:rPr>
              <a:t>ЭНЕРГОПОТРЕБЛЕНИЕ</a:t>
            </a:r>
            <a:endParaRPr lang="ru-RU" sz="1000" dirty="0"/>
          </a:p>
        </p:txBody>
      </p:sp>
      <p:sp>
        <p:nvSpPr>
          <p:cNvPr id="16" name="Прямоугольник 15"/>
          <p:cNvSpPr/>
          <p:nvPr/>
        </p:nvSpPr>
        <p:spPr>
          <a:xfrm>
            <a:off x="7665861" y="4185985"/>
            <a:ext cx="1478139" cy="369332"/>
          </a:xfrm>
          <a:prstGeom prst="rect">
            <a:avLst/>
          </a:prstGeom>
          <a:solidFill>
            <a:schemeClr val="bg1"/>
          </a:solidFill>
        </p:spPr>
        <p:txBody>
          <a:bodyPr wrap="square">
            <a:spAutoFit/>
          </a:bodyPr>
          <a:lstStyle/>
          <a:p>
            <a:pPr algn="l"/>
            <a:r>
              <a:rPr lang="ru-RU" sz="900" dirty="0" smtClean="0">
                <a:latin typeface="Calibri" pitchFamily="34" charset="0"/>
              </a:rPr>
              <a:t>БЫТОВЫЕ КОММУНИКАЦИИ</a:t>
            </a:r>
          </a:p>
        </p:txBody>
      </p:sp>
      <p:sp>
        <p:nvSpPr>
          <p:cNvPr id="17" name="Прямоугольник 16"/>
          <p:cNvSpPr/>
          <p:nvPr/>
        </p:nvSpPr>
        <p:spPr>
          <a:xfrm>
            <a:off x="7665861" y="4615131"/>
            <a:ext cx="1177898" cy="253916"/>
          </a:xfrm>
          <a:prstGeom prst="rect">
            <a:avLst/>
          </a:prstGeom>
          <a:solidFill>
            <a:schemeClr val="bg1"/>
          </a:solidFill>
        </p:spPr>
        <p:txBody>
          <a:bodyPr wrap="square">
            <a:spAutoFit/>
          </a:bodyPr>
          <a:lstStyle/>
          <a:p>
            <a:pPr algn="l"/>
            <a:r>
              <a:rPr lang="ru-RU" sz="1000" dirty="0" smtClean="0">
                <a:latin typeface="Calibri" pitchFamily="34" charset="0"/>
                <a:cs typeface="Calibri" pitchFamily="34" charset="0"/>
              </a:rPr>
              <a:t>ТРАНСПОРТ</a:t>
            </a:r>
            <a:endParaRPr lang="ru-RU" sz="1000" dirty="0">
              <a:latin typeface="Calibri" pitchFamily="34" charset="0"/>
              <a:cs typeface="Calibri" pitchFamily="34" charset="0"/>
            </a:endParaRPr>
          </a:p>
        </p:txBody>
      </p:sp>
      <p:sp>
        <p:nvSpPr>
          <p:cNvPr id="18" name="Прямоугольник 17"/>
          <p:cNvSpPr/>
          <p:nvPr/>
        </p:nvSpPr>
        <p:spPr>
          <a:xfrm>
            <a:off x="7667375" y="5063321"/>
            <a:ext cx="1319592" cy="246221"/>
          </a:xfrm>
          <a:prstGeom prst="rect">
            <a:avLst/>
          </a:prstGeom>
          <a:solidFill>
            <a:schemeClr val="bg1"/>
          </a:solidFill>
        </p:spPr>
        <p:txBody>
          <a:bodyPr wrap="none">
            <a:spAutoFit/>
          </a:bodyPr>
          <a:lstStyle/>
          <a:p>
            <a:pPr algn="l"/>
            <a:r>
              <a:rPr lang="ru-RU" sz="1000" dirty="0" smtClean="0">
                <a:latin typeface="Calibri" pitchFamily="34" charset="0"/>
              </a:rPr>
              <a:t>ПРОМЫШЛЕННОСТЬ</a:t>
            </a:r>
            <a:endParaRPr lang="ru-RU" sz="1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txBox="1">
            <a:spLocks noChangeArrowheads="1"/>
          </p:cNvSpPr>
          <p:nvPr/>
        </p:nvSpPr>
        <p:spPr>
          <a:xfrm>
            <a:off x="-69850" y="6454775"/>
            <a:ext cx="5970588" cy="403225"/>
          </a:xfrm>
          <a:prstGeom prst="rect">
            <a:avLst/>
          </a:prstGeom>
        </p:spPr>
        <p:txBody>
          <a:bodyPr/>
          <a:lstStyle/>
          <a:p>
            <a:pPr algn="l" eaLnBrk="0" hangingPunct="0">
              <a:defRPr/>
            </a:pPr>
            <a:r>
              <a:rPr lang="ru-RU" sz="1200" b="1" i="1" kern="0" dirty="0" smtClean="0">
                <a:latin typeface="Calibri" pitchFamily="34" charset="0"/>
                <a:ea typeface="+mj-ea"/>
                <a:cs typeface="+mj-cs"/>
              </a:rPr>
              <a:t>Примечание: Энергоемкость указана в </a:t>
            </a:r>
            <a:r>
              <a:rPr lang="ru-RU" sz="1200" b="1" i="1" kern="0" dirty="0" err="1" smtClean="0">
                <a:latin typeface="Calibri" pitchFamily="34" charset="0"/>
                <a:ea typeface="+mj-ea"/>
                <a:cs typeface="+mj-cs"/>
              </a:rPr>
              <a:t>соот</a:t>
            </a:r>
            <a:r>
              <a:rPr lang="ru-RU" sz="1200" b="1" i="1" kern="0" dirty="0" smtClean="0">
                <a:latin typeface="Calibri" pitchFamily="34" charset="0"/>
                <a:ea typeface="+mj-ea"/>
                <a:cs typeface="+mj-cs"/>
              </a:rPr>
              <a:t>. с курсом долл. США на 2000 г.</a:t>
            </a:r>
            <a:endParaRPr lang="en-US" sz="1200" b="1" kern="0" dirty="0">
              <a:latin typeface="Calibri" pitchFamily="34" charset="0"/>
              <a:ea typeface="+mj-ea"/>
              <a:cs typeface="+mj-cs"/>
            </a:endParaRPr>
          </a:p>
          <a:p>
            <a:pPr algn="l" eaLnBrk="0" hangingPunct="0">
              <a:defRPr/>
            </a:pPr>
            <a:r>
              <a:rPr lang="ru-RU" sz="1200" b="1" i="1" kern="0" dirty="0" smtClean="0">
                <a:latin typeface="Calibri" pitchFamily="34" charset="0"/>
                <a:ea typeface="+mj-ea"/>
                <a:cs typeface="+mj-cs"/>
              </a:rPr>
              <a:t>Источник: Отчет ЮНИДО 2010, </a:t>
            </a:r>
            <a:r>
              <a:rPr lang="ru-RU" sz="1200" b="1" kern="0" dirty="0" smtClean="0">
                <a:latin typeface="Calibri" pitchFamily="34" charset="0"/>
                <a:ea typeface="+mj-ea"/>
                <a:cs typeface="+mj-cs"/>
              </a:rPr>
              <a:t>МЭА</a:t>
            </a:r>
            <a:r>
              <a:rPr lang="en-US" sz="1200" b="1" kern="0" dirty="0" smtClean="0">
                <a:latin typeface="Calibri" pitchFamily="34" charset="0"/>
                <a:ea typeface="+mj-ea"/>
                <a:cs typeface="+mj-cs"/>
              </a:rPr>
              <a:t> 2010.</a:t>
            </a:r>
            <a:endParaRPr lang="en-US" sz="1200" b="1" kern="0" dirty="0">
              <a:latin typeface="Calibri" pitchFamily="34" charset="0"/>
              <a:ea typeface="+mj-ea"/>
              <a:cs typeface="+mj-cs"/>
            </a:endParaRPr>
          </a:p>
        </p:txBody>
      </p:sp>
      <p:pic>
        <p:nvPicPr>
          <p:cNvPr id="8195" name="Picture 9" descr="C:\Documents and Settings\SackdaS\Desktop\2011\Unido_E_black.jpg"/>
          <p:cNvPicPr>
            <a:picLocks noChangeAspect="1" noChangeArrowheads="1"/>
          </p:cNvPicPr>
          <p:nvPr/>
        </p:nvPicPr>
        <p:blipFill>
          <a:blip r:embed="rId3"/>
          <a:srcRect/>
          <a:stretch>
            <a:fillRect/>
          </a:stretch>
        </p:blipFill>
        <p:spPr bwMode="auto">
          <a:xfrm>
            <a:off x="9525" y="28575"/>
            <a:ext cx="3427413" cy="638175"/>
          </a:xfrm>
          <a:prstGeom prst="rect">
            <a:avLst/>
          </a:prstGeom>
          <a:noFill/>
          <a:ln w="9525">
            <a:noFill/>
            <a:miter lim="800000"/>
            <a:headEnd/>
            <a:tailEnd/>
          </a:ln>
        </p:spPr>
      </p:pic>
      <p:sp>
        <p:nvSpPr>
          <p:cNvPr id="8196" name="Rectangle 2"/>
          <p:cNvSpPr txBox="1">
            <a:spLocks noChangeArrowheads="1"/>
          </p:cNvSpPr>
          <p:nvPr/>
        </p:nvSpPr>
        <p:spPr bwMode="auto">
          <a:xfrm>
            <a:off x="9525" y="666750"/>
            <a:ext cx="9134475" cy="874713"/>
          </a:xfrm>
          <a:prstGeom prst="rect">
            <a:avLst/>
          </a:prstGeom>
          <a:noFill/>
          <a:ln w="9525">
            <a:noFill/>
            <a:miter lim="800000"/>
            <a:headEnd/>
            <a:tailEnd/>
          </a:ln>
        </p:spPr>
        <p:txBody>
          <a:bodyPr/>
          <a:lstStyle/>
          <a:p>
            <a:pPr algn="ctr" eaLnBrk="0" hangingPunct="0"/>
            <a:r>
              <a:rPr lang="ru-RU" sz="2000" b="1" dirty="0" smtClean="0">
                <a:solidFill>
                  <a:srgbClr val="2F93D1"/>
                </a:solidFill>
                <a:latin typeface="Calibri" pitchFamily="34" charset="0"/>
              </a:rPr>
              <a:t>Показатели удельного энергопотребления в промышленности  </a:t>
            </a:r>
          </a:p>
          <a:p>
            <a:pPr algn="ctr" eaLnBrk="0" hangingPunct="0"/>
            <a:r>
              <a:rPr lang="ru-RU" sz="2000" b="1" dirty="0" smtClean="0">
                <a:solidFill>
                  <a:srgbClr val="2F93D1"/>
                </a:solidFill>
                <a:latin typeface="Calibri" pitchFamily="34" charset="0"/>
              </a:rPr>
              <a:t>в период с </a:t>
            </a:r>
            <a:r>
              <a:rPr lang="en-US" sz="2000" b="1" dirty="0" smtClean="0">
                <a:solidFill>
                  <a:srgbClr val="2F93D1"/>
                </a:solidFill>
                <a:latin typeface="Calibri" pitchFamily="34" charset="0"/>
              </a:rPr>
              <a:t>1990</a:t>
            </a:r>
            <a:r>
              <a:rPr lang="ru-RU" sz="2000" b="1" dirty="0" smtClean="0">
                <a:solidFill>
                  <a:srgbClr val="2F93D1"/>
                </a:solidFill>
                <a:latin typeface="Calibri" pitchFamily="34" charset="0"/>
              </a:rPr>
              <a:t> по </a:t>
            </a:r>
            <a:r>
              <a:rPr lang="en-US" sz="2000" b="1" dirty="0" smtClean="0">
                <a:solidFill>
                  <a:srgbClr val="2F93D1"/>
                </a:solidFill>
                <a:latin typeface="Calibri" pitchFamily="34" charset="0"/>
              </a:rPr>
              <a:t>2008</a:t>
            </a:r>
            <a:r>
              <a:rPr lang="ru-RU" sz="2000" b="1" dirty="0" smtClean="0">
                <a:solidFill>
                  <a:srgbClr val="2F93D1"/>
                </a:solidFill>
                <a:latin typeface="Calibri" pitchFamily="34" charset="0"/>
              </a:rPr>
              <a:t> гг.</a:t>
            </a:r>
            <a:endParaRPr lang="en-US" sz="2000" b="1" dirty="0">
              <a:solidFill>
                <a:srgbClr val="2F93D1"/>
              </a:solidFill>
              <a:latin typeface="Calibri" pitchFamily="34" charset="0"/>
            </a:endParaRPr>
          </a:p>
        </p:txBody>
      </p:sp>
      <p:grpSp>
        <p:nvGrpSpPr>
          <p:cNvPr id="8212" name="Group 20"/>
          <p:cNvGrpSpPr>
            <a:grpSpLocks/>
          </p:cNvGrpSpPr>
          <p:nvPr/>
        </p:nvGrpSpPr>
        <p:grpSpPr bwMode="auto">
          <a:xfrm>
            <a:off x="498476" y="1187451"/>
            <a:ext cx="8220075" cy="5295900"/>
            <a:chOff x="314" y="748"/>
            <a:chExt cx="5178" cy="3336"/>
          </a:xfrm>
        </p:grpSpPr>
        <p:grpSp>
          <p:nvGrpSpPr>
            <p:cNvPr id="8205" name="Group 13"/>
            <p:cNvGrpSpPr>
              <a:grpSpLocks/>
            </p:cNvGrpSpPr>
            <p:nvPr/>
          </p:nvGrpSpPr>
          <p:grpSpPr bwMode="auto">
            <a:xfrm>
              <a:off x="314" y="748"/>
              <a:ext cx="5178" cy="3336"/>
              <a:chOff x="314" y="748"/>
              <a:chExt cx="5178" cy="3336"/>
            </a:xfrm>
          </p:grpSpPr>
          <p:sp>
            <p:nvSpPr>
              <p:cNvPr id="12" name="TextBox 2"/>
              <p:cNvSpPr txBox="1">
                <a:spLocks noChangeArrowheads="1"/>
              </p:cNvSpPr>
              <p:nvPr/>
            </p:nvSpPr>
            <p:spPr bwMode="auto">
              <a:xfrm>
                <a:off x="3717" y="2202"/>
                <a:ext cx="1761" cy="253"/>
              </a:xfrm>
              <a:prstGeom prst="rect">
                <a:avLst/>
              </a:prstGeom>
              <a:solidFill>
                <a:schemeClr val="bg1"/>
              </a:solidFill>
              <a:ln w="9525">
                <a:noFill/>
                <a:miter lim="800000"/>
                <a:headEnd/>
                <a:tailEnd/>
              </a:ln>
            </p:spPr>
            <p:txBody>
              <a:bodyPr lIns="0" tIns="0" rIns="0" bIns="0"/>
              <a:lstStyle/>
              <a:p>
                <a:r>
                  <a:rPr lang="ru-RU" sz="1400" dirty="0" smtClean="0">
                    <a:solidFill>
                      <a:srgbClr val="000000"/>
                    </a:solidFill>
                    <a:latin typeface="Calibri" pitchFamily="34" charset="0"/>
                  </a:rPr>
                  <a:t>Энергопотребление в промышленности, </a:t>
                </a:r>
                <a:r>
                  <a:rPr lang="en-US" sz="1400" dirty="0" smtClean="0">
                    <a:solidFill>
                      <a:srgbClr val="000000"/>
                    </a:solidFill>
                    <a:latin typeface="Calibri" pitchFamily="34" charset="0"/>
                  </a:rPr>
                  <a:t>2008</a:t>
                </a:r>
                <a:endParaRPr lang="en-US" sz="1400" dirty="0">
                  <a:solidFill>
                    <a:srgbClr val="000000"/>
                  </a:solidFill>
                  <a:latin typeface="Calibri" pitchFamily="34" charset="0"/>
                </a:endParaRPr>
              </a:p>
              <a:p>
                <a:r>
                  <a:rPr lang="en-US" sz="1400" dirty="0" smtClean="0">
                    <a:solidFill>
                      <a:srgbClr val="000000"/>
                    </a:solidFill>
                    <a:latin typeface="Calibri" pitchFamily="34" charset="0"/>
                  </a:rPr>
                  <a:t>2.54  </a:t>
                </a:r>
                <a:r>
                  <a:rPr lang="ru-RU" sz="1400" dirty="0" err="1" smtClean="0">
                    <a:solidFill>
                      <a:srgbClr val="000000"/>
                    </a:solidFill>
                    <a:latin typeface="Calibri" pitchFamily="34" charset="0"/>
                  </a:rPr>
                  <a:t>Гт</a:t>
                </a:r>
                <a:r>
                  <a:rPr lang="ru-RU" sz="1400" dirty="0" smtClean="0">
                    <a:solidFill>
                      <a:srgbClr val="000000"/>
                    </a:solidFill>
                    <a:latin typeface="Calibri" pitchFamily="34" charset="0"/>
                  </a:rPr>
                  <a:t> нефтяного эквивалента</a:t>
                </a:r>
                <a:endParaRPr lang="en-US" sz="1400" dirty="0">
                  <a:solidFill>
                    <a:srgbClr val="000000"/>
                  </a:solidFill>
                  <a:latin typeface="Calibri" pitchFamily="34" charset="0"/>
                </a:endParaRPr>
              </a:p>
            </p:txBody>
          </p:sp>
          <p:graphicFrame>
            <p:nvGraphicFramePr>
              <p:cNvPr id="11" name="Chart 10"/>
              <p:cNvGraphicFramePr>
                <a:graphicFrameLocks/>
              </p:cNvGraphicFramePr>
              <p:nvPr/>
            </p:nvGraphicFramePr>
            <p:xfrm>
              <a:off x="314" y="748"/>
              <a:ext cx="4848" cy="3336"/>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3"/>
              <p:cNvSpPr txBox="1">
                <a:spLocks noChangeArrowheads="1"/>
              </p:cNvSpPr>
              <p:nvPr/>
            </p:nvSpPr>
            <p:spPr bwMode="auto">
              <a:xfrm>
                <a:off x="3484" y="2933"/>
                <a:ext cx="2008" cy="327"/>
              </a:xfrm>
              <a:prstGeom prst="rect">
                <a:avLst/>
              </a:prstGeom>
              <a:solidFill>
                <a:schemeClr val="bg1"/>
              </a:solidFill>
              <a:ln w="9525">
                <a:noFill/>
                <a:miter lim="800000"/>
                <a:headEnd/>
                <a:tailEnd/>
              </a:ln>
            </p:spPr>
            <p:txBody>
              <a:bodyPr lIns="0" tIns="0" rIns="0" bIns="0"/>
              <a:lstStyle/>
              <a:p>
                <a:r>
                  <a:rPr lang="ru-RU" sz="1400" dirty="0" smtClean="0">
                    <a:solidFill>
                      <a:srgbClr val="000000"/>
                    </a:solidFill>
                    <a:latin typeface="Calibri" pitchFamily="34" charset="0"/>
                  </a:rPr>
                  <a:t>Удельное энергопотребление в промышленности</a:t>
                </a:r>
                <a:r>
                  <a:rPr lang="en-US" sz="1400" dirty="0" smtClean="0">
                    <a:solidFill>
                      <a:srgbClr val="000000"/>
                    </a:solidFill>
                    <a:latin typeface="Calibri" pitchFamily="34" charset="0"/>
                  </a:rPr>
                  <a:t>, </a:t>
                </a:r>
                <a:r>
                  <a:rPr lang="en-US" sz="1400" dirty="0">
                    <a:solidFill>
                      <a:srgbClr val="000000"/>
                    </a:solidFill>
                    <a:latin typeface="Calibri" pitchFamily="34" charset="0"/>
                  </a:rPr>
                  <a:t>2008</a:t>
                </a:r>
              </a:p>
              <a:p>
                <a:r>
                  <a:rPr lang="en-US" sz="1400" dirty="0" smtClean="0">
                    <a:solidFill>
                      <a:srgbClr val="000000"/>
                    </a:solidFill>
                    <a:latin typeface="Calibri" pitchFamily="34" charset="0"/>
                  </a:rPr>
                  <a:t>0.35</a:t>
                </a:r>
                <a:r>
                  <a:rPr lang="ru-RU" sz="1400" dirty="0" smtClean="0">
                    <a:solidFill>
                      <a:srgbClr val="000000"/>
                    </a:solidFill>
                    <a:latin typeface="Calibri" pitchFamily="34" charset="0"/>
                  </a:rPr>
                  <a:t> т нефтяного эквивалента на</a:t>
                </a:r>
                <a:r>
                  <a:rPr lang="en-US" sz="1400" dirty="0" smtClean="0">
                    <a:solidFill>
                      <a:srgbClr val="000000"/>
                    </a:solidFill>
                    <a:latin typeface="Calibri" pitchFamily="34" charset="0"/>
                  </a:rPr>
                  <a:t> 1000</a:t>
                </a:r>
                <a:r>
                  <a:rPr lang="ru-RU" sz="1400" dirty="0" smtClean="0">
                    <a:solidFill>
                      <a:srgbClr val="000000"/>
                    </a:solidFill>
                    <a:latin typeface="Calibri" pitchFamily="34" charset="0"/>
                  </a:rPr>
                  <a:t> долл.США</a:t>
                </a:r>
                <a:endParaRPr lang="en-US" sz="1400" dirty="0">
                  <a:solidFill>
                    <a:srgbClr val="000000"/>
                  </a:solidFill>
                  <a:latin typeface="Calibri" pitchFamily="34" charset="0"/>
                </a:endParaRPr>
              </a:p>
            </p:txBody>
          </p:sp>
          <p:sp>
            <p:nvSpPr>
              <p:cNvPr id="2" name="TextBox 2"/>
              <p:cNvSpPr txBox="1">
                <a:spLocks noChangeArrowheads="1"/>
              </p:cNvSpPr>
              <p:nvPr/>
            </p:nvSpPr>
            <p:spPr bwMode="auto">
              <a:xfrm>
                <a:off x="2544" y="1445"/>
                <a:ext cx="1630" cy="253"/>
              </a:xfrm>
              <a:prstGeom prst="rect">
                <a:avLst/>
              </a:prstGeom>
              <a:solidFill>
                <a:schemeClr val="bg1"/>
              </a:solidFill>
              <a:ln w="9525">
                <a:noFill/>
                <a:miter lim="800000"/>
                <a:headEnd/>
                <a:tailEnd/>
              </a:ln>
            </p:spPr>
            <p:txBody>
              <a:bodyPr lIns="0" tIns="0" rIns="0" bIns="0"/>
              <a:lstStyle/>
              <a:p>
                <a:pPr>
                  <a:lnSpc>
                    <a:spcPct val="90000"/>
                  </a:lnSpc>
                </a:pPr>
                <a:r>
                  <a:rPr lang="ru-RU" sz="1400" dirty="0" smtClean="0">
                    <a:solidFill>
                      <a:srgbClr val="000000"/>
                    </a:solidFill>
                    <a:latin typeface="Calibri" pitchFamily="34" charset="0"/>
                  </a:rPr>
                  <a:t>Добавленная стоимость на производство энергии</a:t>
                </a:r>
                <a:r>
                  <a:rPr lang="en-US" sz="1400" dirty="0" smtClean="0">
                    <a:solidFill>
                      <a:srgbClr val="000000"/>
                    </a:solidFill>
                    <a:latin typeface="Calibri" pitchFamily="34" charset="0"/>
                  </a:rPr>
                  <a:t>, </a:t>
                </a:r>
                <a:r>
                  <a:rPr lang="en-US" sz="1400" dirty="0">
                    <a:solidFill>
                      <a:srgbClr val="000000"/>
                    </a:solidFill>
                    <a:latin typeface="Calibri" pitchFamily="34" charset="0"/>
                  </a:rPr>
                  <a:t>2008</a:t>
                </a:r>
              </a:p>
              <a:p>
                <a:pPr>
                  <a:lnSpc>
                    <a:spcPct val="90000"/>
                  </a:lnSpc>
                </a:pPr>
                <a:r>
                  <a:rPr lang="en-US" sz="1400" dirty="0">
                    <a:solidFill>
                      <a:srgbClr val="000000"/>
                    </a:solidFill>
                    <a:latin typeface="Calibri" pitchFamily="34" charset="0"/>
                  </a:rPr>
                  <a:t>7.35 </a:t>
                </a:r>
                <a:r>
                  <a:rPr lang="ru-RU" sz="1400" dirty="0" smtClean="0">
                    <a:solidFill>
                      <a:srgbClr val="000000"/>
                    </a:solidFill>
                    <a:latin typeface="Calibri" pitchFamily="34" charset="0"/>
                  </a:rPr>
                  <a:t>трлн. долл.США</a:t>
                </a:r>
                <a:endParaRPr lang="en-US" sz="1400" dirty="0">
                  <a:solidFill>
                    <a:srgbClr val="000000"/>
                  </a:solidFill>
                  <a:latin typeface="Calibri" pitchFamily="34" charset="0"/>
                </a:endParaRPr>
              </a:p>
            </p:txBody>
          </p:sp>
          <p:sp>
            <p:nvSpPr>
              <p:cNvPr id="3" name="TextBox 2"/>
              <p:cNvSpPr txBox="1">
                <a:spLocks noChangeArrowheads="1"/>
              </p:cNvSpPr>
              <p:nvPr/>
            </p:nvSpPr>
            <p:spPr bwMode="auto">
              <a:xfrm>
                <a:off x="4212" y="877"/>
                <a:ext cx="798" cy="142"/>
              </a:xfrm>
              <a:prstGeom prst="rect">
                <a:avLst/>
              </a:prstGeom>
              <a:solidFill>
                <a:schemeClr val="bg1"/>
              </a:solidFill>
              <a:ln w="9525">
                <a:noFill/>
                <a:miter lim="800000"/>
                <a:headEnd/>
                <a:tailEnd/>
              </a:ln>
            </p:spPr>
            <p:txBody>
              <a:bodyPr lIns="0" tIns="0" rIns="0" bIns="0"/>
              <a:lstStyle/>
              <a:p>
                <a:pPr>
                  <a:lnSpc>
                    <a:spcPct val="90000"/>
                  </a:lnSpc>
                </a:pPr>
                <a:r>
                  <a:rPr lang="ru-RU" sz="1400" dirty="0" smtClean="0">
                    <a:solidFill>
                      <a:srgbClr val="000000"/>
                    </a:solidFill>
                    <a:latin typeface="Calibri" pitchFamily="34" charset="0"/>
                  </a:rPr>
                  <a:t>Энергоемкость</a:t>
                </a:r>
                <a:endParaRPr lang="en-US" sz="1400" dirty="0">
                  <a:solidFill>
                    <a:srgbClr val="000000"/>
                  </a:solidFill>
                  <a:latin typeface="Calibri" pitchFamily="34" charset="0"/>
                </a:endParaRPr>
              </a:p>
            </p:txBody>
          </p:sp>
        </p:grpSp>
        <p:sp>
          <p:nvSpPr>
            <p:cNvPr id="8209" name="Text Box 17"/>
            <p:cNvSpPr txBox="1">
              <a:spLocks noChangeArrowheads="1"/>
            </p:cNvSpPr>
            <p:nvPr/>
          </p:nvSpPr>
          <p:spPr bwMode="auto">
            <a:xfrm>
              <a:off x="1764" y="816"/>
              <a:ext cx="972" cy="213"/>
            </a:xfrm>
            <a:prstGeom prst="rect">
              <a:avLst/>
            </a:prstGeom>
            <a:solidFill>
              <a:schemeClr val="bg1"/>
            </a:solidFill>
            <a:ln w="9525">
              <a:noFill/>
              <a:miter lim="800000"/>
              <a:headEnd/>
              <a:tailEnd/>
            </a:ln>
            <a:effectLst/>
          </p:spPr>
          <p:txBody>
            <a:bodyPr wrap="square" lIns="0" rIns="0">
              <a:spAutoFit/>
            </a:bodyPr>
            <a:lstStyle/>
            <a:p>
              <a:pPr algn="l">
                <a:spcBef>
                  <a:spcPct val="50000"/>
                </a:spcBef>
              </a:pPr>
              <a:r>
                <a:rPr lang="en-US" sz="1600" dirty="0"/>
                <a:t> </a:t>
              </a:r>
              <a:r>
                <a:rPr lang="ru-RU" sz="1200" dirty="0" smtClean="0"/>
                <a:t>Энергопотребление</a:t>
              </a:r>
              <a:endParaRPr lang="en-US" sz="1600" dirty="0"/>
            </a:p>
          </p:txBody>
        </p:sp>
        <p:sp>
          <p:nvSpPr>
            <p:cNvPr id="8210" name="Text Box 18"/>
            <p:cNvSpPr txBox="1">
              <a:spLocks noChangeArrowheads="1"/>
            </p:cNvSpPr>
            <p:nvPr/>
          </p:nvSpPr>
          <p:spPr bwMode="auto">
            <a:xfrm>
              <a:off x="2899" y="829"/>
              <a:ext cx="821" cy="194"/>
            </a:xfrm>
            <a:prstGeom prst="rect">
              <a:avLst/>
            </a:prstGeom>
            <a:solidFill>
              <a:schemeClr val="bg1"/>
            </a:solidFill>
            <a:ln w="9525">
              <a:noFill/>
              <a:miter lim="800000"/>
              <a:headEnd/>
              <a:tailEnd/>
            </a:ln>
            <a:effectLst/>
          </p:spPr>
          <p:txBody>
            <a:bodyPr wrap="square" lIns="0" rIns="0">
              <a:spAutoFit/>
            </a:bodyPr>
            <a:lstStyle/>
            <a:p>
              <a:pPr algn="l">
                <a:spcBef>
                  <a:spcPct val="50000"/>
                </a:spcBef>
              </a:pPr>
              <a:r>
                <a:rPr lang="en-US" sz="1400" dirty="0"/>
                <a:t> </a:t>
              </a:r>
              <a:r>
                <a:rPr lang="ru-RU" sz="1200" dirty="0" err="1" smtClean="0"/>
                <a:t>Доб.стоимость</a:t>
              </a:r>
              <a:endParaRPr lang="en-US" sz="1400" dirty="0"/>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9" descr="C:\Documents and Settings\SackdaS\Desktop\2011\Unido_E_black.jpg"/>
          <p:cNvPicPr>
            <a:picLocks noChangeAspect="1" noChangeArrowheads="1"/>
          </p:cNvPicPr>
          <p:nvPr/>
        </p:nvPicPr>
        <p:blipFill>
          <a:blip r:embed="rId3"/>
          <a:srcRect/>
          <a:stretch>
            <a:fillRect/>
          </a:stretch>
        </p:blipFill>
        <p:spPr bwMode="auto">
          <a:xfrm>
            <a:off x="9525" y="28575"/>
            <a:ext cx="3427413" cy="638175"/>
          </a:xfrm>
          <a:prstGeom prst="rect">
            <a:avLst/>
          </a:prstGeom>
          <a:noFill/>
          <a:ln w="9525">
            <a:noFill/>
            <a:miter lim="800000"/>
            <a:headEnd/>
            <a:tailEnd/>
          </a:ln>
        </p:spPr>
      </p:pic>
      <p:sp>
        <p:nvSpPr>
          <p:cNvPr id="5" name="Rectangle 2"/>
          <p:cNvSpPr txBox="1">
            <a:spLocks noChangeArrowheads="1"/>
          </p:cNvSpPr>
          <p:nvPr/>
        </p:nvSpPr>
        <p:spPr>
          <a:xfrm>
            <a:off x="9525" y="666750"/>
            <a:ext cx="9134475" cy="874713"/>
          </a:xfrm>
          <a:prstGeom prst="rect">
            <a:avLst/>
          </a:prstGeom>
        </p:spPr>
        <p:txBody>
          <a:bodyPr/>
          <a:lstStyle/>
          <a:p>
            <a:pPr algn="ctr" eaLnBrk="0" hangingPunct="0">
              <a:defRPr/>
            </a:pPr>
            <a:r>
              <a:rPr lang="ru-RU" sz="2000" b="1" kern="0" dirty="0" smtClean="0">
                <a:solidFill>
                  <a:srgbClr val="2F93D1"/>
                </a:solidFill>
                <a:latin typeface="Calibri" pitchFamily="34" charset="0"/>
                <a:ea typeface="+mj-ea"/>
                <a:cs typeface="+mj-cs"/>
              </a:rPr>
              <a:t>Показатели удельного энергопотребления в промышленности стран </a:t>
            </a:r>
          </a:p>
          <a:p>
            <a:pPr algn="ctr" eaLnBrk="0" hangingPunct="0">
              <a:defRPr/>
            </a:pPr>
            <a:r>
              <a:rPr lang="ru-RU" sz="2000" b="1" kern="0" dirty="0" smtClean="0">
                <a:solidFill>
                  <a:srgbClr val="2F93D1"/>
                </a:solidFill>
                <a:latin typeface="Calibri" pitchFamily="34" charset="0"/>
                <a:ea typeface="+mj-ea"/>
                <a:cs typeface="+mj-cs"/>
              </a:rPr>
              <a:t>в период с 1990 по 2008 гг. </a:t>
            </a:r>
            <a:endParaRPr lang="en-US" sz="5000" b="1" kern="0" dirty="0">
              <a:solidFill>
                <a:srgbClr val="2F93D1"/>
              </a:solidFill>
              <a:latin typeface="Calibri" pitchFamily="34" charset="0"/>
              <a:ea typeface="+mj-ea"/>
              <a:cs typeface="+mj-cs"/>
            </a:endParaRPr>
          </a:p>
        </p:txBody>
      </p:sp>
      <p:graphicFrame>
        <p:nvGraphicFramePr>
          <p:cNvPr id="8" name="Chart 7"/>
          <p:cNvGraphicFramePr>
            <a:graphicFrameLocks/>
          </p:cNvGraphicFramePr>
          <p:nvPr/>
        </p:nvGraphicFramePr>
        <p:xfrm>
          <a:off x="478971" y="1541464"/>
          <a:ext cx="8316685" cy="5104274"/>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2"/>
          <p:cNvSpPr txBox="1"/>
          <p:nvPr/>
        </p:nvSpPr>
        <p:spPr>
          <a:xfrm>
            <a:off x="1393825" y="1985963"/>
            <a:ext cx="2374900" cy="422275"/>
          </a:xfrm>
          <a:prstGeom prst="rect">
            <a:avLst/>
          </a:prstGeom>
          <a:noFill/>
          <a:ln w="9525" cmpd="sng">
            <a:noFill/>
          </a:ln>
          <a:effectLst/>
        </p:spPr>
        <p:style>
          <a:lnRef idx="0">
            <a:scrgbClr r="0" g="0" b="0"/>
          </a:lnRef>
          <a:fillRef idx="0">
            <a:scrgbClr r="0" g="0" b="0"/>
          </a:fillRef>
          <a:effectRef idx="0">
            <a:scrgbClr r="0" g="0" b="0"/>
          </a:effectRef>
          <a:fontRef idx="minor">
            <a:schemeClr val="dk1"/>
          </a:fontRef>
        </p:style>
        <p:txBody>
          <a:bodyPr lIns="0" tIns="0" rIns="0" bIns="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defRPr/>
            </a:pPr>
            <a:r>
              <a:rPr lang="ru-RU" dirty="0" smtClean="0"/>
              <a:t>Страны с низким уровнем  доходов</a:t>
            </a:r>
            <a:endParaRPr lang="en-US" dirty="0"/>
          </a:p>
        </p:txBody>
      </p:sp>
      <p:sp>
        <p:nvSpPr>
          <p:cNvPr id="10" name="TextBox 2"/>
          <p:cNvSpPr txBox="1"/>
          <p:nvPr/>
        </p:nvSpPr>
        <p:spPr>
          <a:xfrm>
            <a:off x="2319338" y="3533775"/>
            <a:ext cx="2813050" cy="200025"/>
          </a:xfrm>
          <a:prstGeom prst="rect">
            <a:avLst/>
          </a:prstGeom>
          <a:noFill/>
          <a:ln w="9525" cmpd="sng">
            <a:noFill/>
          </a:ln>
          <a:effectLst/>
        </p:spPr>
        <p:style>
          <a:lnRef idx="0">
            <a:scrgbClr r="0" g="0" b="0"/>
          </a:lnRef>
          <a:fillRef idx="0">
            <a:scrgbClr r="0" g="0" b="0"/>
          </a:fillRef>
          <a:effectRef idx="0">
            <a:scrgbClr r="0" g="0" b="0"/>
          </a:effectRef>
          <a:fontRef idx="minor">
            <a:schemeClr val="dk1"/>
          </a:fontRef>
        </p:style>
        <p:txBody>
          <a:bodyPr lIns="0" tIns="0" rIns="0" bIns="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defRPr/>
            </a:pPr>
            <a:r>
              <a:rPr lang="ru-RU" dirty="0" smtClean="0"/>
              <a:t>Страны с  уровнем доходов ниже среднего</a:t>
            </a:r>
            <a:endParaRPr lang="en-US" dirty="0"/>
          </a:p>
        </p:txBody>
      </p:sp>
      <p:sp>
        <p:nvSpPr>
          <p:cNvPr id="11" name="TextBox 2"/>
          <p:cNvSpPr txBox="1"/>
          <p:nvPr/>
        </p:nvSpPr>
        <p:spPr>
          <a:xfrm>
            <a:off x="971550" y="4954588"/>
            <a:ext cx="2813050" cy="227012"/>
          </a:xfrm>
          <a:prstGeom prst="rect">
            <a:avLst/>
          </a:prstGeom>
          <a:noFill/>
          <a:ln w="9525" cmpd="sng">
            <a:noFill/>
          </a:ln>
          <a:effectLst/>
        </p:spPr>
        <p:style>
          <a:lnRef idx="0">
            <a:scrgbClr r="0" g="0" b="0"/>
          </a:lnRef>
          <a:fillRef idx="0">
            <a:scrgbClr r="0" g="0" b="0"/>
          </a:fillRef>
          <a:effectRef idx="0">
            <a:scrgbClr r="0" g="0" b="0"/>
          </a:effectRef>
          <a:fontRef idx="minor">
            <a:schemeClr val="dk1"/>
          </a:fontRef>
        </p:style>
        <p:txBody>
          <a:bodyPr lIns="0" tIns="0" rIns="0" bIns="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defRPr/>
            </a:pPr>
            <a:r>
              <a:rPr lang="ru-RU" dirty="0" smtClean="0"/>
              <a:t>Страны с уровнем доходов выше среднего</a:t>
            </a:r>
            <a:endParaRPr lang="en-US" dirty="0"/>
          </a:p>
        </p:txBody>
      </p:sp>
      <p:sp>
        <p:nvSpPr>
          <p:cNvPr id="12" name="TextBox 2"/>
          <p:cNvSpPr txBox="1"/>
          <p:nvPr/>
        </p:nvSpPr>
        <p:spPr>
          <a:xfrm>
            <a:off x="1609725" y="5492750"/>
            <a:ext cx="2813050" cy="422275"/>
          </a:xfrm>
          <a:prstGeom prst="rect">
            <a:avLst/>
          </a:prstGeom>
          <a:noFill/>
          <a:ln w="9525" cmpd="sng">
            <a:noFill/>
          </a:ln>
          <a:effectLst/>
        </p:spPr>
        <p:style>
          <a:lnRef idx="0">
            <a:scrgbClr r="0" g="0" b="0"/>
          </a:lnRef>
          <a:fillRef idx="0">
            <a:scrgbClr r="0" g="0" b="0"/>
          </a:fillRef>
          <a:effectRef idx="0">
            <a:scrgbClr r="0" g="0" b="0"/>
          </a:effectRef>
          <a:fontRef idx="minor">
            <a:schemeClr val="dk1"/>
          </a:fontRef>
        </p:style>
        <p:txBody>
          <a:bodyPr lIns="0" tIns="0" rIns="0" bIns="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defRPr/>
            </a:pPr>
            <a:r>
              <a:rPr lang="ru-RU" dirty="0" smtClean="0"/>
              <a:t>Страны  с высоким уровнем доходов</a:t>
            </a:r>
            <a:endParaRPr lang="en-US" dirty="0"/>
          </a:p>
        </p:txBody>
      </p:sp>
      <p:sp>
        <p:nvSpPr>
          <p:cNvPr id="9229" name="Rectangle 13"/>
          <p:cNvSpPr>
            <a:spLocks noChangeArrowheads="1"/>
          </p:cNvSpPr>
          <p:nvPr/>
        </p:nvSpPr>
        <p:spPr bwMode="auto">
          <a:xfrm>
            <a:off x="866775" y="4921250"/>
            <a:ext cx="2973388" cy="249238"/>
          </a:xfrm>
          <a:prstGeom prst="rect">
            <a:avLst/>
          </a:prstGeom>
          <a:noFill/>
          <a:ln w="19050">
            <a:solidFill>
              <a:srgbClr val="660066"/>
            </a:solidFill>
            <a:prstDash val="dash"/>
            <a:miter lim="800000"/>
            <a:headEnd/>
            <a:tailEnd/>
          </a:ln>
          <a:effectLst/>
        </p:spPr>
        <p:txBody>
          <a:bodyPr wrap="none" anchor="ctr"/>
          <a:lstStyle/>
          <a:p>
            <a:endParaRPr lang="ru-RU"/>
          </a:p>
        </p:txBody>
      </p:sp>
      <p:sp>
        <p:nvSpPr>
          <p:cNvPr id="9230" name="Rectangle 14"/>
          <p:cNvSpPr>
            <a:spLocks noChangeArrowheads="1"/>
          </p:cNvSpPr>
          <p:nvPr/>
        </p:nvSpPr>
        <p:spPr bwMode="auto">
          <a:xfrm>
            <a:off x="4144963" y="5048250"/>
            <a:ext cx="584200" cy="249238"/>
          </a:xfrm>
          <a:prstGeom prst="rect">
            <a:avLst/>
          </a:prstGeom>
          <a:noFill/>
          <a:ln w="19050">
            <a:solidFill>
              <a:srgbClr val="660066"/>
            </a:solidFill>
            <a:prstDash val="dash"/>
            <a:miter lim="800000"/>
            <a:headEnd/>
            <a:tailEnd/>
          </a:ln>
          <a:effectLst/>
        </p:spPr>
        <p:txBody>
          <a:bodyPr wrap="none" anchor="ctr"/>
          <a:lstStyle/>
          <a:p>
            <a:endParaRPr lang="ru-RU"/>
          </a:p>
        </p:txBody>
      </p:sp>
      <p:sp>
        <p:nvSpPr>
          <p:cNvPr id="9231" name="Text Box 15"/>
          <p:cNvSpPr txBox="1">
            <a:spLocks noChangeArrowheads="1"/>
          </p:cNvSpPr>
          <p:nvPr/>
        </p:nvSpPr>
        <p:spPr bwMode="auto">
          <a:xfrm>
            <a:off x="4044950" y="5032375"/>
            <a:ext cx="755650" cy="274638"/>
          </a:xfrm>
          <a:prstGeom prst="rect">
            <a:avLst/>
          </a:prstGeom>
          <a:noFill/>
          <a:ln w="9525">
            <a:noFill/>
            <a:miter lim="800000"/>
            <a:headEnd/>
            <a:tailEnd/>
          </a:ln>
          <a:effectLst/>
        </p:spPr>
        <p:txBody>
          <a:bodyPr>
            <a:spAutoFit/>
          </a:bodyPr>
          <a:lstStyle/>
          <a:p>
            <a:pPr>
              <a:spcBef>
                <a:spcPct val="50000"/>
              </a:spcBef>
            </a:pPr>
            <a:r>
              <a:rPr lang="ru-RU" sz="1200" b="1" dirty="0" smtClean="0"/>
              <a:t>Россия</a:t>
            </a:r>
            <a:endParaRPr lang="en-US" sz="1200" b="1" dirty="0"/>
          </a:p>
        </p:txBody>
      </p:sp>
      <p:sp>
        <p:nvSpPr>
          <p:cNvPr id="14" name="Rectangle 2"/>
          <p:cNvSpPr txBox="1">
            <a:spLocks noChangeArrowheads="1"/>
          </p:cNvSpPr>
          <p:nvPr/>
        </p:nvSpPr>
        <p:spPr>
          <a:xfrm>
            <a:off x="-69850" y="6454775"/>
            <a:ext cx="5970588" cy="403225"/>
          </a:xfrm>
          <a:prstGeom prst="rect">
            <a:avLst/>
          </a:prstGeom>
        </p:spPr>
        <p:txBody>
          <a:bodyPr/>
          <a:lstStyle/>
          <a:p>
            <a:pPr algn="l" eaLnBrk="0" hangingPunct="0">
              <a:defRPr/>
            </a:pPr>
            <a:r>
              <a:rPr lang="ru-RU" sz="1200" b="1" i="1" kern="0" dirty="0" smtClean="0">
                <a:latin typeface="Calibri" pitchFamily="34" charset="0"/>
                <a:ea typeface="+mj-ea"/>
                <a:cs typeface="+mj-cs"/>
              </a:rPr>
              <a:t>Примечание: Энергоемкость указана в </a:t>
            </a:r>
            <a:r>
              <a:rPr lang="ru-RU" sz="1200" b="1" i="1" kern="0" dirty="0" err="1" smtClean="0">
                <a:latin typeface="Calibri" pitchFamily="34" charset="0"/>
                <a:ea typeface="+mj-ea"/>
                <a:cs typeface="+mj-cs"/>
              </a:rPr>
              <a:t>соот</a:t>
            </a:r>
            <a:r>
              <a:rPr lang="ru-RU" sz="1200" b="1" i="1" kern="0" dirty="0" smtClean="0">
                <a:latin typeface="Calibri" pitchFamily="34" charset="0"/>
                <a:ea typeface="+mj-ea"/>
                <a:cs typeface="+mj-cs"/>
              </a:rPr>
              <a:t>. с курсом долл. США на 2000 г.</a:t>
            </a:r>
            <a:endParaRPr lang="en-US" sz="1200" b="1" kern="0" dirty="0">
              <a:latin typeface="Calibri" pitchFamily="34" charset="0"/>
              <a:ea typeface="+mj-ea"/>
              <a:cs typeface="+mj-cs"/>
            </a:endParaRPr>
          </a:p>
          <a:p>
            <a:pPr algn="l" eaLnBrk="0" hangingPunct="0">
              <a:defRPr/>
            </a:pPr>
            <a:r>
              <a:rPr lang="ru-RU" sz="1200" b="1" i="1" kern="0" dirty="0" smtClean="0">
                <a:latin typeface="Calibri" pitchFamily="34" charset="0"/>
                <a:ea typeface="+mj-ea"/>
                <a:cs typeface="+mj-cs"/>
              </a:rPr>
              <a:t>Источник: Отчет ЮНИДО 2010, </a:t>
            </a:r>
            <a:r>
              <a:rPr lang="ru-RU" sz="1200" b="1" kern="0" dirty="0" smtClean="0">
                <a:latin typeface="Calibri" pitchFamily="34" charset="0"/>
                <a:ea typeface="+mj-ea"/>
                <a:cs typeface="+mj-cs"/>
              </a:rPr>
              <a:t>МЭА</a:t>
            </a:r>
            <a:r>
              <a:rPr lang="en-US" sz="1200" b="1" kern="0" dirty="0" smtClean="0">
                <a:latin typeface="Calibri" pitchFamily="34" charset="0"/>
                <a:ea typeface="+mj-ea"/>
                <a:cs typeface="+mj-cs"/>
              </a:rPr>
              <a:t> 2010.</a:t>
            </a:r>
            <a:endParaRPr lang="en-US" sz="1200" b="1" kern="0" dirty="0">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0" y="863600"/>
            <a:ext cx="9144000" cy="812800"/>
          </a:xfrm>
        </p:spPr>
        <p:txBody>
          <a:bodyPr/>
          <a:lstStyle/>
          <a:p>
            <a:pPr eaLnBrk="1" hangingPunct="1"/>
            <a:r>
              <a:rPr lang="ru-RU" sz="2800" dirty="0" smtClean="0"/>
              <a:t>Прогноз потребности стран в производстве энергии</a:t>
            </a:r>
            <a:endParaRPr lang="en-US" sz="2800" dirty="0" smtClean="0"/>
          </a:p>
        </p:txBody>
      </p:sp>
      <p:pic>
        <p:nvPicPr>
          <p:cNvPr id="10243" name="Picture 3"/>
          <p:cNvPicPr>
            <a:picLocks noChangeAspect="1" noChangeArrowheads="1"/>
          </p:cNvPicPr>
          <p:nvPr/>
        </p:nvPicPr>
        <p:blipFill>
          <a:blip r:embed="rId3"/>
          <a:srcRect l="23996" t="34692" r="22498" b="32817"/>
          <a:stretch>
            <a:fillRect/>
          </a:stretch>
        </p:blipFill>
        <p:spPr bwMode="auto">
          <a:xfrm>
            <a:off x="563563" y="2363788"/>
            <a:ext cx="8418512" cy="4090987"/>
          </a:xfrm>
          <a:prstGeom prst="rect">
            <a:avLst/>
          </a:prstGeom>
          <a:noFill/>
          <a:ln w="9525" algn="ctr">
            <a:noFill/>
            <a:miter lim="800000"/>
            <a:headEnd/>
            <a:tailEnd/>
          </a:ln>
        </p:spPr>
      </p:pic>
      <p:sp>
        <p:nvSpPr>
          <p:cNvPr id="10244" name="Rectangle 79"/>
          <p:cNvSpPr>
            <a:spLocks noChangeArrowheads="1"/>
          </p:cNvSpPr>
          <p:nvPr/>
        </p:nvSpPr>
        <p:spPr bwMode="auto">
          <a:xfrm>
            <a:off x="1343025" y="1673225"/>
            <a:ext cx="7639049" cy="479425"/>
          </a:xfrm>
          <a:prstGeom prst="rect">
            <a:avLst/>
          </a:prstGeom>
          <a:noFill/>
          <a:ln w="9525">
            <a:noFill/>
            <a:miter lim="800000"/>
            <a:headEnd/>
            <a:tailEnd/>
          </a:ln>
        </p:spPr>
        <p:txBody>
          <a:bodyPr/>
          <a:lstStyle/>
          <a:p>
            <a:pPr algn="l" eaLnBrk="0" hangingPunct="0">
              <a:lnSpc>
                <a:spcPct val="95000"/>
              </a:lnSpc>
              <a:buFont typeface="Wingdings" pitchFamily="2" charset="2"/>
              <a:buNone/>
            </a:pPr>
            <a:r>
              <a:rPr lang="ru-RU" sz="2000" dirty="0" smtClean="0"/>
              <a:t>По секторам промышленности и по регионам</a:t>
            </a:r>
            <a:r>
              <a:rPr lang="en-NZ" sz="2000" dirty="0" smtClean="0"/>
              <a:t>, </a:t>
            </a:r>
            <a:r>
              <a:rPr lang="en-NZ" sz="2000" dirty="0"/>
              <a:t>2008-2035</a:t>
            </a:r>
            <a:endParaRPr lang="en-NZ" sz="2000" baseline="30000" dirty="0">
              <a:sym typeface="Wingdings" pitchFamily="2" charset="2"/>
            </a:endParaRPr>
          </a:p>
        </p:txBody>
      </p:sp>
      <p:sp>
        <p:nvSpPr>
          <p:cNvPr id="10245" name="Text Box 4"/>
          <p:cNvSpPr txBox="1">
            <a:spLocks noChangeArrowheads="1"/>
          </p:cNvSpPr>
          <p:nvPr/>
        </p:nvSpPr>
        <p:spPr bwMode="auto">
          <a:xfrm>
            <a:off x="7029450" y="6423025"/>
            <a:ext cx="1797050" cy="276999"/>
          </a:xfrm>
          <a:prstGeom prst="rect">
            <a:avLst/>
          </a:prstGeom>
          <a:noFill/>
          <a:ln w="9525">
            <a:noFill/>
            <a:miter lim="800000"/>
            <a:headEnd/>
            <a:tailEnd/>
          </a:ln>
        </p:spPr>
        <p:txBody>
          <a:bodyPr>
            <a:spAutoFit/>
          </a:bodyPr>
          <a:lstStyle/>
          <a:p>
            <a:pPr algn="l" eaLnBrk="0" hangingPunct="0">
              <a:spcBef>
                <a:spcPct val="50000"/>
              </a:spcBef>
            </a:pPr>
            <a:r>
              <a:rPr lang="ru-RU" sz="1200" b="1" i="1" dirty="0" smtClean="0">
                <a:solidFill>
                  <a:srgbClr val="0000FF"/>
                </a:solidFill>
              </a:rPr>
              <a:t>Источник: МЭА</a:t>
            </a:r>
            <a:endParaRPr lang="en-US" sz="1200" b="1" i="1" dirty="0">
              <a:solidFill>
                <a:srgbClr val="0000FF"/>
              </a:solidFill>
            </a:endParaRPr>
          </a:p>
        </p:txBody>
      </p:sp>
      <p:sp>
        <p:nvSpPr>
          <p:cNvPr id="10246" name="Rectangle 6"/>
          <p:cNvSpPr>
            <a:spLocks noChangeArrowheads="1"/>
          </p:cNvSpPr>
          <p:nvPr/>
        </p:nvSpPr>
        <p:spPr bwMode="auto">
          <a:xfrm>
            <a:off x="1576388" y="3544888"/>
            <a:ext cx="3725862" cy="460375"/>
          </a:xfrm>
          <a:prstGeom prst="rect">
            <a:avLst/>
          </a:prstGeom>
          <a:noFill/>
          <a:ln w="25400" algn="ctr">
            <a:solidFill>
              <a:srgbClr val="FF0000"/>
            </a:solidFill>
            <a:miter lim="800000"/>
            <a:headEnd/>
            <a:tailEnd/>
          </a:ln>
        </p:spPr>
        <p:txBody>
          <a:bodyPr wrap="none" anchor="ctr"/>
          <a:lstStyle/>
          <a:p>
            <a:endParaRPr lang="en-US"/>
          </a:p>
        </p:txBody>
      </p:sp>
      <p:sp>
        <p:nvSpPr>
          <p:cNvPr id="10247" name="Rectangle 7"/>
          <p:cNvSpPr>
            <a:spLocks noChangeArrowheads="1"/>
          </p:cNvSpPr>
          <p:nvPr/>
        </p:nvSpPr>
        <p:spPr bwMode="auto">
          <a:xfrm>
            <a:off x="6915150" y="2738438"/>
            <a:ext cx="1612900" cy="690562"/>
          </a:xfrm>
          <a:prstGeom prst="rect">
            <a:avLst/>
          </a:prstGeom>
          <a:noFill/>
          <a:ln w="25400" algn="ctr">
            <a:solidFill>
              <a:srgbClr val="FF0000"/>
            </a:solidFill>
            <a:miter lim="800000"/>
            <a:headEnd/>
            <a:tailEnd/>
          </a:ln>
        </p:spPr>
        <p:txBody>
          <a:bodyPr wrap="none" anchor="ctr"/>
          <a:lstStyle/>
          <a:p>
            <a:endParaRPr lang="en-US"/>
          </a:p>
        </p:txBody>
      </p:sp>
      <p:pic>
        <p:nvPicPr>
          <p:cNvPr id="10248" name="Picture 9" descr="C:\Documents and Settings\SackdaS\Desktop\2011\Unido_E_black.jpg"/>
          <p:cNvPicPr>
            <a:picLocks noChangeAspect="1" noChangeArrowheads="1"/>
          </p:cNvPicPr>
          <p:nvPr/>
        </p:nvPicPr>
        <p:blipFill>
          <a:blip r:embed="rId4"/>
          <a:srcRect/>
          <a:stretch>
            <a:fillRect/>
          </a:stretch>
        </p:blipFill>
        <p:spPr bwMode="auto">
          <a:xfrm>
            <a:off x="9525" y="28575"/>
            <a:ext cx="3427413" cy="638175"/>
          </a:xfrm>
          <a:prstGeom prst="rect">
            <a:avLst/>
          </a:prstGeom>
          <a:noFill/>
          <a:ln w="9525">
            <a:noFill/>
            <a:miter lim="800000"/>
            <a:headEnd/>
            <a:tailEnd/>
          </a:ln>
        </p:spPr>
      </p:pic>
      <p:sp>
        <p:nvSpPr>
          <p:cNvPr id="10249" name="Rectangle 9"/>
          <p:cNvSpPr>
            <a:spLocks noChangeArrowheads="1"/>
          </p:cNvSpPr>
          <p:nvPr/>
        </p:nvSpPr>
        <p:spPr bwMode="auto">
          <a:xfrm flipH="1">
            <a:off x="4760913" y="3624263"/>
            <a:ext cx="46037" cy="287337"/>
          </a:xfrm>
          <a:prstGeom prst="rect">
            <a:avLst/>
          </a:prstGeom>
          <a:noFill/>
          <a:ln w="25400">
            <a:solidFill>
              <a:srgbClr val="008000"/>
            </a:solidFill>
            <a:miter lim="800000"/>
            <a:headEnd/>
            <a:tailEnd/>
          </a:ln>
        </p:spPr>
        <p:txBody>
          <a:bodyPr wrap="none" lIns="0" anchor="ctr"/>
          <a:lstStyle/>
          <a:p>
            <a:endParaRPr lang="en-US"/>
          </a:p>
        </p:txBody>
      </p:sp>
      <p:sp>
        <p:nvSpPr>
          <p:cNvPr id="10250" name="Line 10"/>
          <p:cNvSpPr>
            <a:spLocks noChangeShapeType="1"/>
          </p:cNvSpPr>
          <p:nvPr/>
        </p:nvSpPr>
        <p:spPr bwMode="auto">
          <a:xfrm>
            <a:off x="4813300" y="3756025"/>
            <a:ext cx="869950" cy="663575"/>
          </a:xfrm>
          <a:prstGeom prst="line">
            <a:avLst/>
          </a:prstGeom>
          <a:noFill/>
          <a:ln w="9525">
            <a:solidFill>
              <a:srgbClr val="008000"/>
            </a:solidFill>
            <a:round/>
            <a:headEnd type="stealth" w="lg" len="lg"/>
            <a:tailEnd/>
          </a:ln>
        </p:spPr>
        <p:txBody>
          <a:bodyPr/>
          <a:lstStyle/>
          <a:p>
            <a:endParaRPr lang="ru-RU"/>
          </a:p>
        </p:txBody>
      </p:sp>
      <p:sp>
        <p:nvSpPr>
          <p:cNvPr id="10251" name="Text Box 11"/>
          <p:cNvSpPr txBox="1">
            <a:spLocks noChangeArrowheads="1"/>
          </p:cNvSpPr>
          <p:nvPr/>
        </p:nvSpPr>
        <p:spPr bwMode="auto">
          <a:xfrm>
            <a:off x="5302250" y="4221163"/>
            <a:ext cx="3225800" cy="338554"/>
          </a:xfrm>
          <a:prstGeom prst="rect">
            <a:avLst/>
          </a:prstGeom>
          <a:solidFill>
            <a:schemeClr val="bg1"/>
          </a:solidFill>
          <a:ln w="9525">
            <a:solidFill>
              <a:srgbClr val="008000"/>
            </a:solidFill>
            <a:miter lim="800000"/>
            <a:headEnd/>
            <a:tailEnd/>
          </a:ln>
        </p:spPr>
        <p:txBody>
          <a:bodyPr lIns="0" rIns="0">
            <a:spAutoFit/>
          </a:bodyPr>
          <a:lstStyle/>
          <a:p>
            <a:pPr algn="ctr">
              <a:spcBef>
                <a:spcPct val="50000"/>
              </a:spcBef>
            </a:pPr>
            <a:r>
              <a:rPr lang="ru-RU" sz="1600" b="1" dirty="0" smtClean="0">
                <a:solidFill>
                  <a:srgbClr val="339933"/>
                </a:solidFill>
              </a:rPr>
              <a:t>Вклад России</a:t>
            </a:r>
            <a:r>
              <a:rPr lang="en-US" sz="1600" b="1" dirty="0" smtClean="0">
                <a:solidFill>
                  <a:srgbClr val="339933"/>
                </a:solidFill>
              </a:rPr>
              <a:t> </a:t>
            </a:r>
            <a:r>
              <a:rPr lang="en-US" sz="1600" b="1" dirty="0">
                <a:solidFill>
                  <a:srgbClr val="339933"/>
                </a:solidFill>
              </a:rPr>
              <a:t>~ 3.1%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4000"/>
                                  </p:stCondLst>
                                  <p:childTnLst>
                                    <p:set>
                                      <p:cBhvr>
                                        <p:cTn id="6" dur="1" fill="hold">
                                          <p:stCondLst>
                                            <p:cond delay="0"/>
                                          </p:stCondLst>
                                        </p:cTn>
                                        <p:tgtEl>
                                          <p:spTgt spid="10247"/>
                                        </p:tgtEl>
                                        <p:attrNameLst>
                                          <p:attrName>style.visibility</p:attrName>
                                        </p:attrNameLst>
                                      </p:cBhvr>
                                      <p:to>
                                        <p:strVal val="visible"/>
                                      </p:to>
                                    </p:set>
                                    <p:animEffect transition="in" filter="blinds(horizontal)">
                                      <p:cBhvr>
                                        <p:cTn id="7" dur="500"/>
                                        <p:tgtEl>
                                          <p:spTgt spid="10247"/>
                                        </p:tgtEl>
                                      </p:cBhvr>
                                    </p:animEffect>
                                  </p:childTnLst>
                                </p:cTn>
                              </p:par>
                            </p:childTnLst>
                          </p:cTn>
                        </p:par>
                        <p:par>
                          <p:cTn id="8" fill="hold">
                            <p:stCondLst>
                              <p:cond delay="4500"/>
                            </p:stCondLst>
                            <p:childTnLst>
                              <p:par>
                                <p:cTn id="9" presetID="3" presetClass="entr" presetSubtype="10" fill="hold" grpId="0" nodeType="afterEffect">
                                  <p:stCondLst>
                                    <p:cond delay="1000"/>
                                  </p:stCondLst>
                                  <p:childTnLst>
                                    <p:set>
                                      <p:cBhvr>
                                        <p:cTn id="10" dur="1" fill="hold">
                                          <p:stCondLst>
                                            <p:cond delay="0"/>
                                          </p:stCondLst>
                                        </p:cTn>
                                        <p:tgtEl>
                                          <p:spTgt spid="10246"/>
                                        </p:tgtEl>
                                        <p:attrNameLst>
                                          <p:attrName>style.visibility</p:attrName>
                                        </p:attrNameLst>
                                      </p:cBhvr>
                                      <p:to>
                                        <p:strVal val="visible"/>
                                      </p:to>
                                    </p:set>
                                    <p:animEffect transition="in" filter="blinds(horizontal)">
                                      <p:cBhvr>
                                        <p:cTn id="11" dur="500"/>
                                        <p:tgtEl>
                                          <p:spTgt spid="10246"/>
                                        </p:tgtEl>
                                      </p:cBhvr>
                                    </p:animEffect>
                                  </p:childTnLst>
                                </p:cTn>
                              </p:par>
                            </p:childTnLst>
                          </p:cTn>
                        </p:par>
                        <p:par>
                          <p:cTn id="12" fill="hold">
                            <p:stCondLst>
                              <p:cond delay="6000"/>
                            </p:stCondLst>
                            <p:childTnLst>
                              <p:par>
                                <p:cTn id="13" presetID="3" presetClass="entr" presetSubtype="10" fill="hold" grpId="0" nodeType="afterEffect">
                                  <p:stCondLst>
                                    <p:cond delay="1000"/>
                                  </p:stCondLst>
                                  <p:childTnLst>
                                    <p:set>
                                      <p:cBhvr>
                                        <p:cTn id="14" dur="1" fill="hold">
                                          <p:stCondLst>
                                            <p:cond delay="0"/>
                                          </p:stCondLst>
                                        </p:cTn>
                                        <p:tgtEl>
                                          <p:spTgt spid="10249"/>
                                        </p:tgtEl>
                                        <p:attrNameLst>
                                          <p:attrName>style.visibility</p:attrName>
                                        </p:attrNameLst>
                                      </p:cBhvr>
                                      <p:to>
                                        <p:strVal val="visible"/>
                                      </p:to>
                                    </p:set>
                                    <p:animEffect transition="in" filter="blinds(horizontal)">
                                      <p:cBhvr>
                                        <p:cTn id="15" dur="500"/>
                                        <p:tgtEl>
                                          <p:spTgt spid="10249"/>
                                        </p:tgtEl>
                                      </p:cBhvr>
                                    </p:animEffect>
                                  </p:childTnLst>
                                </p:cTn>
                              </p:par>
                            </p:childTnLst>
                          </p:cTn>
                        </p:par>
                        <p:par>
                          <p:cTn id="16" fill="hold">
                            <p:stCondLst>
                              <p:cond delay="7500"/>
                            </p:stCondLst>
                            <p:childTnLst>
                              <p:par>
                                <p:cTn id="17" presetID="3" presetClass="entr" presetSubtype="10" fill="hold" grpId="0" nodeType="afterEffect">
                                  <p:stCondLst>
                                    <p:cond delay="500"/>
                                  </p:stCondLst>
                                  <p:childTnLst>
                                    <p:set>
                                      <p:cBhvr>
                                        <p:cTn id="18" dur="1" fill="hold">
                                          <p:stCondLst>
                                            <p:cond delay="0"/>
                                          </p:stCondLst>
                                        </p:cTn>
                                        <p:tgtEl>
                                          <p:spTgt spid="10251"/>
                                        </p:tgtEl>
                                        <p:attrNameLst>
                                          <p:attrName>style.visibility</p:attrName>
                                        </p:attrNameLst>
                                      </p:cBhvr>
                                      <p:to>
                                        <p:strVal val="visible"/>
                                      </p:to>
                                    </p:set>
                                    <p:animEffect transition="in" filter="blinds(horizontal)">
                                      <p:cBhvr>
                                        <p:cTn id="19" dur="500"/>
                                        <p:tgtEl>
                                          <p:spTgt spid="10251"/>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0250"/>
                                        </p:tgtEl>
                                        <p:attrNameLst>
                                          <p:attrName>style.visibility</p:attrName>
                                        </p:attrNameLst>
                                      </p:cBhvr>
                                      <p:to>
                                        <p:strVal val="visible"/>
                                      </p:to>
                                    </p:set>
                                    <p:animEffect transition="in" filter="blinds(horizontal)">
                                      <p:cBhvr>
                                        <p:cTn id="22" dur="500"/>
                                        <p:tgtEl>
                                          <p:spTgt spid="10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nimBg="1"/>
      <p:bldP spid="10247" grpId="0" animBg="1"/>
      <p:bldP spid="10249" grpId="0" animBg="1"/>
      <p:bldP spid="10250" grpId="0" animBg="1"/>
      <p:bldP spid="1025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descr="C:\Documents and Settings\SackdaS\Desktop\IDR-poster_landscape1_v2.jpg"/>
          <p:cNvPicPr>
            <a:picLocks noChangeAspect="1" noChangeArrowheads="1"/>
          </p:cNvPicPr>
          <p:nvPr/>
        </p:nvPicPr>
        <p:blipFill>
          <a:blip r:embed="rId3"/>
          <a:srcRect l="18877" t="46712" r="37581" b="7175"/>
          <a:stretch>
            <a:fillRect/>
          </a:stretch>
        </p:blipFill>
        <p:spPr bwMode="auto">
          <a:xfrm>
            <a:off x="0" y="0"/>
            <a:ext cx="9167813" cy="6858000"/>
          </a:xfrm>
          <a:prstGeom prst="rect">
            <a:avLst/>
          </a:prstGeom>
          <a:noFill/>
          <a:ln w="9525">
            <a:noFill/>
            <a:miter lim="800000"/>
            <a:headEnd/>
            <a:tailEnd/>
          </a:ln>
        </p:spPr>
      </p:pic>
      <p:sp>
        <p:nvSpPr>
          <p:cNvPr id="5" name="Rectangle 2"/>
          <p:cNvSpPr>
            <a:spLocks noGrp="1" noChangeArrowheads="1"/>
          </p:cNvSpPr>
          <p:nvPr>
            <p:ph type="title"/>
          </p:nvPr>
        </p:nvSpPr>
        <p:spPr>
          <a:xfrm>
            <a:off x="0" y="2743200"/>
            <a:ext cx="9144000" cy="1143000"/>
          </a:xfrm>
        </p:spPr>
        <p:txBody>
          <a:bodyPr/>
          <a:lstStyle/>
          <a:p>
            <a:pPr>
              <a:defRPr/>
            </a:pPr>
            <a:r>
              <a:rPr lang="ru-RU" sz="8000" cap="small" dirty="0" smtClean="0">
                <a:solidFill>
                  <a:schemeClr val="bg1"/>
                </a:solidFill>
                <a:effectLst>
                  <a:outerShdw blurRad="38100" dist="38100" dir="2700000" algn="tl">
                    <a:srgbClr val="000000">
                      <a:alpha val="43137"/>
                    </a:srgbClr>
                  </a:outerShdw>
                </a:effectLst>
              </a:rPr>
              <a:t>Преимущества</a:t>
            </a:r>
            <a:endParaRPr lang="en-US" sz="8000" cap="small" dirty="0" smtClean="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2363788" y="1758950"/>
            <a:ext cx="6751637" cy="4711700"/>
          </a:xfrm>
        </p:spPr>
        <p:txBody>
          <a:bodyPr/>
          <a:lstStyle/>
          <a:p>
            <a:pPr>
              <a:lnSpc>
                <a:spcPct val="90000"/>
              </a:lnSpc>
            </a:pPr>
            <a:r>
              <a:rPr lang="ru-RU" sz="2400" dirty="0" smtClean="0"/>
              <a:t>Полезный эффект от внедрения технологий </a:t>
            </a:r>
            <a:r>
              <a:rPr lang="ru-RU" sz="2400" dirty="0" err="1" smtClean="0"/>
              <a:t>энергоэффективности</a:t>
            </a:r>
            <a:r>
              <a:rPr lang="ru-RU" sz="2400" dirty="0" smtClean="0"/>
              <a:t> будет ощутим, поскольку</a:t>
            </a:r>
            <a:r>
              <a:rPr lang="en-US" sz="2400" dirty="0" smtClean="0"/>
              <a:t>:</a:t>
            </a:r>
          </a:p>
          <a:p>
            <a:pPr lvl="1">
              <a:lnSpc>
                <a:spcPct val="90000"/>
              </a:lnSpc>
            </a:pPr>
            <a:r>
              <a:rPr lang="ru-RU" sz="1800" dirty="0" smtClean="0"/>
              <a:t>на долю промышленности приходится 25% эмиссии парниковых газов</a:t>
            </a:r>
            <a:endParaRPr lang="en-US" sz="1800" dirty="0" smtClean="0"/>
          </a:p>
          <a:p>
            <a:pPr lvl="1">
              <a:lnSpc>
                <a:spcPct val="90000"/>
              </a:lnSpc>
            </a:pPr>
            <a:r>
              <a:rPr lang="ru-RU" sz="1800" dirty="0" smtClean="0"/>
              <a:t>производство и строительство прямо или косвенно ответственны за 37% эмиссии </a:t>
            </a:r>
            <a:r>
              <a:rPr lang="en-US" sz="1800" dirty="0" smtClean="0"/>
              <a:t>CO</a:t>
            </a:r>
            <a:r>
              <a:rPr lang="en-US" sz="1800" baseline="-25000" dirty="0" smtClean="0"/>
              <a:t>2</a:t>
            </a:r>
            <a:r>
              <a:rPr lang="ru-RU" sz="1800" baseline="-25000" dirty="0" smtClean="0"/>
              <a:t> </a:t>
            </a:r>
            <a:r>
              <a:rPr lang="ru-RU" sz="1800" dirty="0" smtClean="0"/>
              <a:t> (в развивающихся странах –  47%)</a:t>
            </a:r>
            <a:endParaRPr lang="en-US" sz="1800" dirty="0" smtClean="0"/>
          </a:p>
          <a:p>
            <a:pPr>
              <a:lnSpc>
                <a:spcPct val="90000"/>
              </a:lnSpc>
            </a:pPr>
            <a:r>
              <a:rPr lang="ru-RU" sz="2300" dirty="0" err="1" smtClean="0"/>
              <a:t>Энергоэффективность</a:t>
            </a:r>
            <a:r>
              <a:rPr lang="ru-RU" sz="2300" dirty="0" smtClean="0"/>
              <a:t> в промышленности позволит сократить выбросы парниковых газов до 1,3 </a:t>
            </a:r>
            <a:r>
              <a:rPr lang="ru-RU" sz="2300" dirty="0" err="1" smtClean="0"/>
              <a:t>Гт</a:t>
            </a:r>
            <a:r>
              <a:rPr lang="ru-RU" sz="2300" dirty="0" smtClean="0"/>
              <a:t> в эквиваленте </a:t>
            </a:r>
            <a:r>
              <a:rPr lang="en-US" sz="2300" dirty="0" smtClean="0"/>
              <a:t>CO</a:t>
            </a:r>
            <a:r>
              <a:rPr lang="en-US" sz="2300" baseline="-25000" dirty="0" smtClean="0"/>
              <a:t>2</a:t>
            </a:r>
            <a:r>
              <a:rPr lang="ru-RU" sz="2300" baseline="-25000" dirty="0" smtClean="0"/>
              <a:t> </a:t>
            </a:r>
            <a:r>
              <a:rPr lang="en-US" sz="2300" dirty="0" smtClean="0"/>
              <a:t>(4% </a:t>
            </a:r>
            <a:r>
              <a:rPr lang="ru-RU" sz="2300" dirty="0" smtClean="0"/>
              <a:t>от уровня</a:t>
            </a:r>
            <a:r>
              <a:rPr lang="en-US" sz="2300" dirty="0" smtClean="0"/>
              <a:t> 2006</a:t>
            </a:r>
            <a:r>
              <a:rPr lang="ru-RU" sz="2300" dirty="0" smtClean="0"/>
              <a:t> г.</a:t>
            </a:r>
            <a:r>
              <a:rPr lang="en-US" sz="2300" dirty="0" smtClean="0"/>
              <a:t>)</a:t>
            </a:r>
          </a:p>
          <a:p>
            <a:pPr>
              <a:lnSpc>
                <a:spcPct val="90000"/>
              </a:lnSpc>
            </a:pPr>
            <a:r>
              <a:rPr lang="ru-RU" sz="2300" dirty="0" smtClean="0"/>
              <a:t>Химия, нефтехимия, черная и цветная металлургия, цементная и </a:t>
            </a:r>
            <a:r>
              <a:rPr lang="ru-RU" sz="2300" dirty="0" err="1" smtClean="0"/>
              <a:t>целлюлозо</a:t>
            </a:r>
            <a:r>
              <a:rPr lang="ru-RU" sz="2300" dirty="0" smtClean="0"/>
              <a:t> -бумажные отрасли могут сократить выбросы </a:t>
            </a:r>
            <a:r>
              <a:rPr lang="en-US" sz="2300" dirty="0" smtClean="0"/>
              <a:t>CO</a:t>
            </a:r>
            <a:r>
              <a:rPr lang="en-US" sz="2300" baseline="-25000" dirty="0" smtClean="0"/>
              <a:t>2</a:t>
            </a:r>
            <a:r>
              <a:rPr lang="ru-RU" sz="2300" baseline="-25000" dirty="0" smtClean="0"/>
              <a:t> </a:t>
            </a:r>
            <a:r>
              <a:rPr lang="ru-RU" sz="2300" dirty="0" smtClean="0"/>
              <a:t> на 12%</a:t>
            </a:r>
            <a:endParaRPr lang="en-US" sz="2300" dirty="0" smtClean="0"/>
          </a:p>
        </p:txBody>
      </p:sp>
      <p:sp>
        <p:nvSpPr>
          <p:cNvPr id="12291" name="Rectangle 2"/>
          <p:cNvSpPr>
            <a:spLocks noGrp="1" noChangeArrowheads="1"/>
          </p:cNvSpPr>
          <p:nvPr>
            <p:ph type="title"/>
          </p:nvPr>
        </p:nvSpPr>
        <p:spPr>
          <a:xfrm>
            <a:off x="2362200" y="652463"/>
            <a:ext cx="6781800" cy="874712"/>
          </a:xfrm>
        </p:spPr>
        <p:txBody>
          <a:bodyPr/>
          <a:lstStyle/>
          <a:p>
            <a:pPr algn="l"/>
            <a:r>
              <a:rPr lang="ru-RU" sz="5000" dirty="0" smtClean="0"/>
              <a:t>Окружающая среда</a:t>
            </a:r>
            <a:endParaRPr lang="en-US" sz="5000" dirty="0" smtClean="0"/>
          </a:p>
        </p:txBody>
      </p:sp>
      <p:pic>
        <p:nvPicPr>
          <p:cNvPr id="12292" name="Picture 5" descr="G:\PHOTOARCHIVE\Cape Verde wind farm.JPG"/>
          <p:cNvPicPr>
            <a:picLocks noChangeAspect="1" noChangeArrowheads="1"/>
          </p:cNvPicPr>
          <p:nvPr/>
        </p:nvPicPr>
        <p:blipFill>
          <a:blip r:embed="rId3"/>
          <a:srcRect l="18124" r="35431"/>
          <a:stretch>
            <a:fillRect/>
          </a:stretch>
        </p:blipFill>
        <p:spPr bwMode="auto">
          <a:xfrm>
            <a:off x="0" y="0"/>
            <a:ext cx="2363788" cy="6858000"/>
          </a:xfrm>
          <a:prstGeom prst="rect">
            <a:avLst/>
          </a:prstGeom>
          <a:noFill/>
          <a:ln w="9525">
            <a:noFill/>
            <a:miter lim="800000"/>
            <a:headEnd/>
            <a:tailEnd/>
          </a:ln>
        </p:spPr>
      </p:pic>
      <p:pic>
        <p:nvPicPr>
          <p:cNvPr id="12293" name="Picture 9" descr="C:\Documents and Settings\SackdaS\Desktop\2011\Unido_E_black.jpg"/>
          <p:cNvPicPr>
            <a:picLocks noChangeAspect="1" noChangeArrowheads="1"/>
          </p:cNvPicPr>
          <p:nvPr/>
        </p:nvPicPr>
        <p:blipFill>
          <a:blip r:embed="rId4"/>
          <a:srcRect r="77007"/>
          <a:stretch>
            <a:fillRect/>
          </a:stretch>
        </p:blipFill>
        <p:spPr bwMode="auto">
          <a:xfrm>
            <a:off x="8326438" y="38100"/>
            <a:ext cx="788987" cy="63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a:xfrm>
            <a:off x="2335213" y="1417638"/>
            <a:ext cx="6780212" cy="5440362"/>
          </a:xfrm>
        </p:spPr>
        <p:txBody>
          <a:bodyPr/>
          <a:lstStyle/>
          <a:p>
            <a:pPr>
              <a:lnSpc>
                <a:spcPct val="80000"/>
              </a:lnSpc>
            </a:pPr>
            <a:r>
              <a:rPr lang="ru-RU" sz="2400" dirty="0" smtClean="0"/>
              <a:t>Расходы на энергию в промышленности оцениваются в 1 трлн. долл. США</a:t>
            </a:r>
            <a:r>
              <a:rPr lang="en-US" sz="2400" dirty="0" smtClean="0"/>
              <a:t> </a:t>
            </a:r>
            <a:r>
              <a:rPr lang="ru-RU" sz="2400" dirty="0" smtClean="0"/>
              <a:t>в год, 55% в развивающихся странах </a:t>
            </a:r>
          </a:p>
          <a:p>
            <a:pPr>
              <a:lnSpc>
                <a:spcPct val="80000"/>
              </a:lnSpc>
            </a:pPr>
            <a:r>
              <a:rPr lang="ru-RU" sz="2400" dirty="0" smtClean="0"/>
              <a:t>Инвестирование в проекты </a:t>
            </a:r>
            <a:r>
              <a:rPr lang="ru-RU" sz="2400" dirty="0" err="1" smtClean="0"/>
              <a:t>энергоэффективности</a:t>
            </a:r>
            <a:r>
              <a:rPr lang="ru-RU" sz="2400" dirty="0" smtClean="0"/>
              <a:t> прибыльно </a:t>
            </a:r>
            <a:r>
              <a:rPr lang="en-US" sz="2400" dirty="0" smtClean="0"/>
              <a:t>:</a:t>
            </a:r>
          </a:p>
          <a:p>
            <a:pPr lvl="1">
              <a:lnSpc>
                <a:spcPct val="80000"/>
              </a:lnSpc>
            </a:pPr>
            <a:r>
              <a:rPr lang="ru-RU" sz="1600" dirty="0" smtClean="0"/>
              <a:t>окупаемость 30 месяцев</a:t>
            </a:r>
          </a:p>
          <a:p>
            <a:pPr lvl="1">
              <a:lnSpc>
                <a:spcPct val="80000"/>
              </a:lnSpc>
            </a:pPr>
            <a:r>
              <a:rPr lang="ru-RU" sz="1600" dirty="0" smtClean="0"/>
              <a:t>внутренняя норма доходности </a:t>
            </a:r>
            <a:r>
              <a:rPr lang="en-US" sz="1600" dirty="0" smtClean="0"/>
              <a:t>40% </a:t>
            </a:r>
            <a:r>
              <a:rPr lang="ru-RU" sz="1600" dirty="0" smtClean="0"/>
              <a:t>для пятилетних проектов</a:t>
            </a:r>
            <a:endParaRPr lang="en-US" sz="1600" dirty="0" smtClean="0"/>
          </a:p>
          <a:p>
            <a:pPr>
              <a:lnSpc>
                <a:spcPct val="80000"/>
              </a:lnSpc>
            </a:pPr>
            <a:r>
              <a:rPr lang="ru-RU" sz="2400" dirty="0" smtClean="0"/>
              <a:t>Прибыльность обратно пропорциональна технической сложности проекта</a:t>
            </a:r>
            <a:endParaRPr lang="en-US" sz="2400" dirty="0" smtClean="0"/>
          </a:p>
          <a:p>
            <a:pPr>
              <a:lnSpc>
                <a:spcPct val="80000"/>
              </a:lnSpc>
            </a:pPr>
            <a:r>
              <a:rPr lang="ru-RU" sz="2300" dirty="0" smtClean="0"/>
              <a:t>Экономия от применения наилучших технологий</a:t>
            </a:r>
            <a:r>
              <a:rPr lang="en-US" sz="2300" dirty="0" smtClean="0"/>
              <a:t>:</a:t>
            </a:r>
          </a:p>
          <a:p>
            <a:pPr lvl="1">
              <a:lnSpc>
                <a:spcPct val="80000"/>
              </a:lnSpc>
            </a:pPr>
            <a:r>
              <a:rPr lang="en-US" sz="1600" dirty="0" smtClean="0"/>
              <a:t>$65 </a:t>
            </a:r>
            <a:r>
              <a:rPr lang="ru-RU" sz="1600" dirty="0" smtClean="0"/>
              <a:t>млрд. в развитых странах</a:t>
            </a:r>
            <a:endParaRPr lang="en-US" sz="1600" dirty="0" smtClean="0"/>
          </a:p>
          <a:p>
            <a:pPr lvl="1">
              <a:lnSpc>
                <a:spcPct val="80000"/>
              </a:lnSpc>
            </a:pPr>
            <a:r>
              <a:rPr lang="en-US" sz="1600" dirty="0" smtClean="0"/>
              <a:t>$165 </a:t>
            </a:r>
            <a:r>
              <a:rPr lang="ru-RU" sz="1600" dirty="0" smtClean="0"/>
              <a:t>млрд. в развивающихся странах</a:t>
            </a:r>
            <a:endParaRPr lang="en-US" sz="1600" dirty="0" smtClean="0"/>
          </a:p>
          <a:p>
            <a:pPr lvl="1">
              <a:lnSpc>
                <a:spcPct val="80000"/>
              </a:lnSpc>
            </a:pPr>
            <a:r>
              <a:rPr lang="en-US" sz="1600" dirty="0" smtClean="0"/>
              <a:t>23% </a:t>
            </a:r>
            <a:r>
              <a:rPr lang="ru-RU" sz="1600" dirty="0" smtClean="0"/>
              <a:t> общей стоимости энергии и 2% от добавленной рыночной стоимости</a:t>
            </a:r>
            <a:endParaRPr lang="en-US" sz="1600" dirty="0" smtClean="0"/>
          </a:p>
          <a:p>
            <a:pPr>
              <a:lnSpc>
                <a:spcPct val="80000"/>
              </a:lnSpc>
            </a:pPr>
            <a:r>
              <a:rPr lang="ru-RU" sz="2300" dirty="0" smtClean="0"/>
              <a:t>Повышение конкурентоспособности: лучшее качество продукции, снижение потребления и отходов, высокая производительность,  инновационные технологии </a:t>
            </a:r>
            <a:endParaRPr lang="en-US" sz="2300" dirty="0" smtClean="0"/>
          </a:p>
        </p:txBody>
      </p:sp>
      <p:sp>
        <p:nvSpPr>
          <p:cNvPr id="13315" name="Rectangle 2"/>
          <p:cNvSpPr>
            <a:spLocks noGrp="1" noChangeArrowheads="1"/>
          </p:cNvSpPr>
          <p:nvPr>
            <p:ph type="title"/>
          </p:nvPr>
        </p:nvSpPr>
        <p:spPr>
          <a:xfrm>
            <a:off x="2362200" y="557213"/>
            <a:ext cx="6781800" cy="874712"/>
          </a:xfrm>
        </p:spPr>
        <p:txBody>
          <a:bodyPr/>
          <a:lstStyle/>
          <a:p>
            <a:pPr algn="l"/>
            <a:r>
              <a:rPr lang="ru-RU" sz="5000" dirty="0" smtClean="0"/>
              <a:t>Экономика</a:t>
            </a:r>
            <a:endParaRPr lang="en-US" sz="5000" dirty="0" smtClean="0"/>
          </a:p>
        </p:txBody>
      </p:sp>
      <p:pic>
        <p:nvPicPr>
          <p:cNvPr id="13316" name="Picture 5" descr="G:\PHOTOARCHIVE\sierra_leone_pv_sola_instalaltion_bikolo_growth_centre copy.jpg"/>
          <p:cNvPicPr>
            <a:picLocks noChangeAspect="1" noChangeArrowheads="1"/>
          </p:cNvPicPr>
          <p:nvPr/>
        </p:nvPicPr>
        <p:blipFill>
          <a:blip r:embed="rId3"/>
          <a:srcRect l="32693" t="15312" r="46022" b="2457"/>
          <a:stretch>
            <a:fillRect/>
          </a:stretch>
        </p:blipFill>
        <p:spPr bwMode="auto">
          <a:xfrm>
            <a:off x="0" y="0"/>
            <a:ext cx="2363788" cy="6858000"/>
          </a:xfrm>
          <a:prstGeom prst="rect">
            <a:avLst/>
          </a:prstGeom>
          <a:noFill/>
          <a:ln w="9525">
            <a:noFill/>
            <a:miter lim="800000"/>
            <a:headEnd/>
            <a:tailEnd/>
          </a:ln>
        </p:spPr>
      </p:pic>
      <p:pic>
        <p:nvPicPr>
          <p:cNvPr id="13317" name="Picture 9" descr="C:\Documents and Settings\SackdaS\Desktop\2011\Unido_E_black.jpg"/>
          <p:cNvPicPr>
            <a:picLocks noChangeAspect="1" noChangeArrowheads="1"/>
          </p:cNvPicPr>
          <p:nvPr/>
        </p:nvPicPr>
        <p:blipFill>
          <a:blip r:embed="rId4"/>
          <a:srcRect r="77007"/>
          <a:stretch>
            <a:fillRect/>
          </a:stretch>
        </p:blipFill>
        <p:spPr bwMode="auto">
          <a:xfrm>
            <a:off x="8326438" y="38100"/>
            <a:ext cx="788987" cy="63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noGrp="1"/>
          </p:cNvSpPr>
          <p:nvPr/>
        </p:nvSpPr>
        <p:spPr bwMode="auto">
          <a:xfrm>
            <a:off x="6516688" y="6553200"/>
            <a:ext cx="2232025" cy="476250"/>
          </a:xfrm>
          <a:prstGeom prst="rect">
            <a:avLst/>
          </a:prstGeom>
          <a:noFill/>
          <a:ln>
            <a:miter lim="800000"/>
            <a:headEnd/>
            <a:tailEnd/>
          </a:ln>
        </p:spPr>
        <p:txBody>
          <a:bodyPr/>
          <a:lstStyle/>
          <a:p>
            <a:pPr>
              <a:defRPr/>
            </a:pPr>
            <a:fld id="{735AB5DD-3227-4B0F-9580-FBF4ED7DD8A3}" type="slidenum">
              <a:rPr lang="en-GB" sz="1000">
                <a:solidFill>
                  <a:schemeClr val="bg1"/>
                </a:solidFill>
                <a:latin typeface="+mj-lt"/>
                <a:cs typeface="Arial" charset="0"/>
              </a:rPr>
              <a:pPr>
                <a:defRPr/>
              </a:pPr>
              <a:t>13</a:t>
            </a:fld>
            <a:endParaRPr lang="en-GB" sz="1000">
              <a:solidFill>
                <a:schemeClr val="bg1"/>
              </a:solidFill>
              <a:latin typeface="+mj-lt"/>
              <a:cs typeface="Arial" charset="0"/>
            </a:endParaRPr>
          </a:p>
        </p:txBody>
      </p:sp>
      <p:pic>
        <p:nvPicPr>
          <p:cNvPr id="70659" name="Picture 9" descr="C:\Documents and Settings\SackdaS\Desktop\2011\Unido_E_black.jpg"/>
          <p:cNvPicPr>
            <a:picLocks noChangeAspect="1" noChangeArrowheads="1"/>
          </p:cNvPicPr>
          <p:nvPr/>
        </p:nvPicPr>
        <p:blipFill>
          <a:blip r:embed="rId3"/>
          <a:srcRect r="77007"/>
          <a:stretch>
            <a:fillRect/>
          </a:stretch>
        </p:blipFill>
        <p:spPr bwMode="auto">
          <a:xfrm>
            <a:off x="8326438" y="38100"/>
            <a:ext cx="788987" cy="638175"/>
          </a:xfrm>
          <a:prstGeom prst="rect">
            <a:avLst/>
          </a:prstGeom>
          <a:noFill/>
          <a:ln w="9525">
            <a:noFill/>
            <a:miter lim="800000"/>
            <a:headEnd/>
            <a:tailEnd/>
          </a:ln>
        </p:spPr>
      </p:pic>
      <p:sp>
        <p:nvSpPr>
          <p:cNvPr id="70660" name="Slide Number Placeholder 3"/>
          <p:cNvSpPr txBox="1">
            <a:spLocks/>
          </p:cNvSpPr>
          <p:nvPr/>
        </p:nvSpPr>
        <p:spPr bwMode="auto">
          <a:xfrm>
            <a:off x="6516688" y="6553200"/>
            <a:ext cx="2232025" cy="476250"/>
          </a:xfrm>
          <a:prstGeom prst="rect">
            <a:avLst/>
          </a:prstGeom>
          <a:noFill/>
          <a:ln w="9525">
            <a:noFill/>
            <a:miter lim="800000"/>
            <a:headEnd/>
            <a:tailEnd/>
          </a:ln>
        </p:spPr>
        <p:txBody>
          <a:bodyPr/>
          <a:lstStyle/>
          <a:p>
            <a:fld id="{75F6B27D-0273-4BAC-9AE3-AB7E5B162A18}" type="slidenum">
              <a:rPr lang="en-GB" sz="1000">
                <a:solidFill>
                  <a:schemeClr val="bg1"/>
                </a:solidFill>
                <a:latin typeface="MetaBold-Roman" pitchFamily="50" charset="0"/>
              </a:rPr>
              <a:pPr/>
              <a:t>13</a:t>
            </a:fld>
            <a:endParaRPr lang="en-GB" sz="1000">
              <a:solidFill>
                <a:schemeClr val="bg1"/>
              </a:solidFill>
              <a:latin typeface="MetaBold-Roman" pitchFamily="50" charset="0"/>
            </a:endParaRPr>
          </a:p>
        </p:txBody>
      </p:sp>
      <p:sp>
        <p:nvSpPr>
          <p:cNvPr id="70769" name="Rectangle 2"/>
          <p:cNvSpPr>
            <a:spLocks noGrp="1" noChangeArrowheads="1"/>
          </p:cNvSpPr>
          <p:nvPr>
            <p:ph type="title" idx="4294967295"/>
          </p:nvPr>
        </p:nvSpPr>
        <p:spPr>
          <a:xfrm>
            <a:off x="6201226" y="2052638"/>
            <a:ext cx="2867025" cy="2184400"/>
          </a:xfrm>
        </p:spPr>
        <p:txBody>
          <a:bodyPr/>
          <a:lstStyle/>
          <a:p>
            <a:pPr algn="l"/>
            <a:r>
              <a:rPr lang="ru-RU" sz="2000" dirty="0" smtClean="0"/>
              <a:t>Существуют также возможности дополнительного увеличения эффективности энергопотребления</a:t>
            </a:r>
            <a:endParaRPr lang="en-US" sz="1800" dirty="0" smtClean="0"/>
          </a:p>
        </p:txBody>
      </p:sp>
      <p:sp>
        <p:nvSpPr>
          <p:cNvPr id="70770" name="TextBox 12"/>
          <p:cNvSpPr txBox="1">
            <a:spLocks noChangeArrowheads="1"/>
          </p:cNvSpPr>
          <p:nvPr/>
        </p:nvSpPr>
        <p:spPr bwMode="auto">
          <a:xfrm>
            <a:off x="331788" y="330200"/>
            <a:ext cx="5038944" cy="338554"/>
          </a:xfrm>
          <a:prstGeom prst="rect">
            <a:avLst/>
          </a:prstGeom>
          <a:noFill/>
          <a:ln w="9525">
            <a:noFill/>
            <a:miter lim="800000"/>
            <a:headEnd/>
            <a:tailEnd/>
          </a:ln>
        </p:spPr>
        <p:txBody>
          <a:bodyPr wrap="none">
            <a:spAutoFit/>
          </a:bodyPr>
          <a:lstStyle/>
          <a:p>
            <a:pPr algn="ctr"/>
            <a:r>
              <a:rPr lang="ru-RU" sz="1600" b="1" dirty="0" smtClean="0">
                <a:latin typeface="Calibri" pitchFamily="34" charset="0"/>
              </a:rPr>
              <a:t>Потенциальная выгода от внедрения систем ЭМ</a:t>
            </a:r>
            <a:r>
              <a:rPr lang="en-US" sz="1600" b="1" dirty="0" smtClean="0">
                <a:latin typeface="Calibri" pitchFamily="34" charset="0"/>
              </a:rPr>
              <a:t>  </a:t>
            </a:r>
            <a:r>
              <a:rPr lang="en-US" sz="1600" b="1" dirty="0">
                <a:latin typeface="Calibri" pitchFamily="34" charset="0"/>
              </a:rPr>
              <a:t>(%)</a:t>
            </a:r>
          </a:p>
        </p:txBody>
      </p:sp>
      <p:graphicFrame>
        <p:nvGraphicFramePr>
          <p:cNvPr id="70935" name="Group 279"/>
          <p:cNvGraphicFramePr>
            <a:graphicFrameLocks noGrp="1"/>
          </p:cNvGraphicFramePr>
          <p:nvPr/>
        </p:nvGraphicFramePr>
        <p:xfrm>
          <a:off x="225425" y="1057275"/>
          <a:ext cx="5841546" cy="5577840"/>
        </p:xfrm>
        <a:graphic>
          <a:graphicData uri="http://schemas.openxmlformats.org/drawingml/2006/table">
            <a:tbl>
              <a:tblPr/>
              <a:tblGrid>
                <a:gridCol w="2687638"/>
                <a:gridCol w="995362"/>
                <a:gridCol w="1258661"/>
                <a:gridCol w="899885"/>
              </a:tblGrid>
              <a:tr h="390525">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bg1"/>
                          </a:solidFill>
                          <a:effectLst/>
                          <a:latin typeface="Calibri" pitchFamily="34" charset="0"/>
                          <a:cs typeface="Arial" pitchFamily="34" charset="0"/>
                        </a:rPr>
                        <a:t>Сектор </a:t>
                      </a:r>
                      <a:r>
                        <a:rPr kumimoji="0" lang="ru-RU" sz="1200" b="0" i="0" u="none" strike="noStrike" cap="none" normalizeH="0" baseline="0" dirty="0" err="1" smtClean="0">
                          <a:ln>
                            <a:noFill/>
                          </a:ln>
                          <a:solidFill>
                            <a:schemeClr val="bg1"/>
                          </a:solidFill>
                          <a:effectLst/>
                          <a:latin typeface="Calibri" pitchFamily="34" charset="0"/>
                          <a:cs typeface="Arial" pitchFamily="34" charset="0"/>
                        </a:rPr>
                        <a:t>пром.-ти</a:t>
                      </a:r>
                      <a:r>
                        <a:rPr kumimoji="0" lang="ru-RU" sz="1200" b="0" i="0" u="none" strike="noStrike" cap="none" normalizeH="0" baseline="0" dirty="0" smtClean="0">
                          <a:ln>
                            <a:noFill/>
                          </a:ln>
                          <a:solidFill>
                            <a:schemeClr val="bg1"/>
                          </a:solidFill>
                          <a:effectLst/>
                          <a:latin typeface="Calibri" pitchFamily="34" charset="0"/>
                          <a:cs typeface="Arial" pitchFamily="34" charset="0"/>
                        </a:rPr>
                        <a:t> и продукция</a:t>
                      </a:r>
                      <a:endParaRPr kumimoji="0" lang="en-US" sz="1200" b="0" i="0" u="none" strike="noStrike" cap="none" normalizeH="0" baseline="0" dirty="0" smtClean="0">
                        <a:ln>
                          <a:noFill/>
                        </a:ln>
                        <a:solidFill>
                          <a:schemeClr val="bg1"/>
                        </a:solidFill>
                        <a:effectLst/>
                        <a:latin typeface="Calibri"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bg1"/>
                          </a:solidFill>
                          <a:effectLst/>
                          <a:latin typeface="Calibri" pitchFamily="34" charset="0"/>
                          <a:cs typeface="Arial" pitchFamily="34" charset="0"/>
                        </a:rPr>
                        <a:t>Развитые страны</a:t>
                      </a:r>
                      <a:endParaRPr kumimoji="0" lang="en-US" sz="1200" b="0" i="0" u="none" strike="noStrike" cap="none" normalizeH="0" baseline="0" dirty="0" smtClean="0">
                        <a:ln>
                          <a:noFill/>
                        </a:ln>
                        <a:solidFill>
                          <a:schemeClr val="bg1"/>
                        </a:solidFill>
                        <a:effectLst/>
                        <a:latin typeface="Calibri"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bg1"/>
                          </a:solidFill>
                          <a:effectLst/>
                          <a:latin typeface="Calibri" pitchFamily="34" charset="0"/>
                          <a:cs typeface="Arial" pitchFamily="34" charset="0"/>
                        </a:rPr>
                        <a:t>Развивающиеся страны</a:t>
                      </a:r>
                      <a:endParaRPr kumimoji="0" lang="en-US" sz="1200" b="0" i="0" u="none" strike="noStrike" cap="none" normalizeH="0" baseline="0" dirty="0" smtClean="0">
                        <a:ln>
                          <a:noFill/>
                        </a:ln>
                        <a:solidFill>
                          <a:schemeClr val="bg1"/>
                        </a:solidFill>
                        <a:effectLst/>
                        <a:latin typeface="Calibri"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bg1"/>
                          </a:solidFill>
                          <a:effectLst/>
                          <a:latin typeface="Calibri" pitchFamily="34" charset="0"/>
                          <a:cs typeface="Arial" pitchFamily="34" charset="0"/>
                        </a:rPr>
                        <a:t>Россия</a:t>
                      </a:r>
                      <a:endParaRPr kumimoji="0" lang="en-US" sz="1200" b="0" i="0" u="none" strike="noStrike" cap="none" normalizeH="0" baseline="0" dirty="0" smtClean="0">
                        <a:ln>
                          <a:noFill/>
                        </a:ln>
                        <a:solidFill>
                          <a:schemeClr val="bg1"/>
                        </a:solidFill>
                        <a:effectLst/>
                        <a:latin typeface="Calibri"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r>
              <a:tr h="27146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1" i="0" u="none" strike="noStrike" cap="none" normalizeH="0" baseline="0" dirty="0" smtClean="0">
                          <a:ln>
                            <a:noFill/>
                          </a:ln>
                          <a:solidFill>
                            <a:schemeClr val="tx1"/>
                          </a:solidFill>
                          <a:effectLst/>
                          <a:latin typeface="Calibri" pitchFamily="34" charset="0"/>
                          <a:cs typeface="Arial" pitchFamily="34" charset="0"/>
                        </a:rPr>
                        <a:t>Нефтеперерабатывающие заводы</a:t>
                      </a:r>
                      <a:endParaRPr kumimoji="0" lang="en-US" sz="1200" b="1"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10-15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40-45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7146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tx1"/>
                          </a:solidFill>
                          <a:effectLst/>
                          <a:latin typeface="Calibri" pitchFamily="34" charset="0"/>
                          <a:cs typeface="Arial" pitchFamily="34" charset="0"/>
                        </a:rPr>
                        <a:t>Химикаты и </a:t>
                      </a:r>
                      <a:r>
                        <a:rPr kumimoji="0" lang="ru-RU" sz="1200" b="0" i="0" u="none" strike="noStrike" cap="none" normalizeH="0" baseline="0" dirty="0" err="1" smtClean="0">
                          <a:ln>
                            <a:noFill/>
                          </a:ln>
                          <a:solidFill>
                            <a:schemeClr val="tx1"/>
                          </a:solidFill>
                          <a:effectLst/>
                          <a:latin typeface="Calibri" pitchFamily="34" charset="0"/>
                          <a:cs typeface="Arial" pitchFamily="34" charset="0"/>
                        </a:rPr>
                        <a:t>нефтехимикаты</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35-40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69875">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       </a:t>
                      </a:r>
                      <a:r>
                        <a:rPr kumimoji="0" lang="ru-RU" sz="1200" b="0" i="0" u="none" strike="noStrike" cap="none" normalizeH="0" baseline="0" dirty="0" smtClean="0">
                          <a:ln>
                            <a:noFill/>
                          </a:ln>
                          <a:solidFill>
                            <a:schemeClr val="tx1"/>
                          </a:solidFill>
                          <a:effectLst/>
                          <a:latin typeface="Calibri" pitchFamily="34" charset="0"/>
                          <a:cs typeface="Arial" pitchFamily="34" charset="0"/>
                        </a:rPr>
                        <a:t>Паровой крекинг</a:t>
                      </a:r>
                      <a:r>
                        <a:rPr kumimoji="0" lang="en-US" sz="1200" b="0" i="0" u="none" strike="noStrike" cap="none" normalizeH="0" baseline="0" dirty="0" smtClean="0">
                          <a:ln>
                            <a:noFill/>
                          </a:ln>
                          <a:solidFill>
                            <a:schemeClr val="tx1"/>
                          </a:solidFill>
                          <a:effectLst/>
                          <a:latin typeface="Calibri" pitchFamily="34" charset="0"/>
                          <a:cs typeface="Arial" pitchFamily="34" charset="0"/>
                        </a:rPr>
                        <a:t> (</a:t>
                      </a:r>
                      <a:r>
                        <a:rPr kumimoji="0" lang="ru-RU" sz="1200" b="0" i="0" u="none" strike="noStrike" cap="none" normalizeH="0" baseline="0" dirty="0" smtClean="0">
                          <a:ln>
                            <a:noFill/>
                          </a:ln>
                          <a:solidFill>
                            <a:schemeClr val="tx1"/>
                          </a:solidFill>
                          <a:effectLst/>
                          <a:latin typeface="Calibri" pitchFamily="34" charset="0"/>
                          <a:cs typeface="Arial" pitchFamily="34" charset="0"/>
                        </a:rPr>
                        <a:t>исключая сырье</a:t>
                      </a:r>
                      <a:r>
                        <a:rPr kumimoji="0" lang="en-US" sz="1200" b="0" i="0" u="none" strike="noStrike" cap="none" normalizeH="0" baseline="0" dirty="0" smtClean="0">
                          <a:ln>
                            <a:noFill/>
                          </a:ln>
                          <a:solidFill>
                            <a:schemeClr val="tx1"/>
                          </a:solidFill>
                          <a:effectLst/>
                          <a:latin typeface="Calibri" pitchFamily="34" charset="0"/>
                          <a:cs typeface="Arial" pitchFamily="34"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20-25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25-30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0"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       </a:t>
                      </a:r>
                      <a:r>
                        <a:rPr kumimoji="0" lang="ru-RU" sz="1200" b="0" i="0" u="none" strike="noStrike" cap="none" normalizeH="0" baseline="0" dirty="0" smtClean="0">
                          <a:ln>
                            <a:noFill/>
                          </a:ln>
                          <a:solidFill>
                            <a:schemeClr val="tx1"/>
                          </a:solidFill>
                          <a:effectLst/>
                          <a:latin typeface="Calibri" pitchFamily="34" charset="0"/>
                          <a:cs typeface="Arial" pitchFamily="34" charset="0"/>
                        </a:rPr>
                        <a:t>Аммиак</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0"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     </a:t>
                      </a:r>
                      <a:r>
                        <a:rPr kumimoji="0" lang="ru-RU" sz="1200" b="0" i="0" u="none" strike="noStrike" cap="none" normalizeH="0" baseline="0" dirty="0" smtClean="0">
                          <a:ln>
                            <a:noFill/>
                          </a:ln>
                          <a:solidFill>
                            <a:schemeClr val="tx1"/>
                          </a:solidFill>
                          <a:effectLst/>
                          <a:latin typeface="Calibri" pitchFamily="34" charset="0"/>
                          <a:cs typeface="Arial" pitchFamily="34" charset="0"/>
                        </a:rPr>
                        <a:t>Метанол</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0"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tx1"/>
                          </a:solidFill>
                          <a:effectLst/>
                          <a:latin typeface="Calibri" pitchFamily="34" charset="0"/>
                          <a:cs typeface="Arial" pitchFamily="34" charset="0"/>
                        </a:rPr>
                        <a:t>Цветные металлы</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0"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7146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     </a:t>
                      </a:r>
                      <a:r>
                        <a:rPr kumimoji="0" lang="ru-RU" sz="1200" b="0" i="0" u="none" strike="noStrike" cap="none" normalizeH="0" baseline="0" dirty="0" smtClean="0">
                          <a:ln>
                            <a:noFill/>
                          </a:ln>
                          <a:solidFill>
                            <a:schemeClr val="tx1"/>
                          </a:solidFill>
                          <a:effectLst/>
                          <a:latin typeface="Calibri" pitchFamily="34" charset="0"/>
                          <a:cs typeface="Arial" pitchFamily="34" charset="0"/>
                        </a:rPr>
                        <a:t>Производство </a:t>
                      </a:r>
                      <a:r>
                        <a:rPr kumimoji="0" lang="ru-RU" sz="1200" b="0" i="0" u="none" strike="noStrike" cap="none" normalizeH="0" baseline="0" dirty="0" err="1" smtClean="0">
                          <a:ln>
                            <a:noFill/>
                          </a:ln>
                          <a:solidFill>
                            <a:schemeClr val="tx1"/>
                          </a:solidFill>
                          <a:effectLst/>
                          <a:latin typeface="Calibri" pitchFamily="34" charset="0"/>
                          <a:cs typeface="Arial" pitchFamily="34" charset="0"/>
                        </a:rPr>
                        <a:t>аллюминия</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0"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tx1"/>
                          </a:solidFill>
                          <a:effectLst/>
                          <a:latin typeface="Calibri" pitchFamily="34" charset="0"/>
                          <a:cs typeface="Arial" pitchFamily="34" charset="0"/>
                        </a:rPr>
                        <a:t>Плавка </a:t>
                      </a:r>
                      <a:r>
                        <a:rPr kumimoji="0" lang="ru-RU" sz="1200" b="0" i="0" u="none" strike="noStrike" cap="none" normalizeH="0" baseline="0" dirty="0" err="1" smtClean="0">
                          <a:ln>
                            <a:noFill/>
                          </a:ln>
                          <a:solidFill>
                            <a:schemeClr val="tx1"/>
                          </a:solidFill>
                          <a:effectLst/>
                          <a:latin typeface="Calibri" pitchFamily="34" charset="0"/>
                          <a:cs typeface="Arial" pitchFamily="34" charset="0"/>
                        </a:rPr>
                        <a:t>аллюминия</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5-10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     </a:t>
                      </a:r>
                      <a:r>
                        <a:rPr kumimoji="0" lang="ru-RU" sz="1200" b="0" i="0" u="none" strike="noStrike" cap="none" normalizeH="0" baseline="0" dirty="0" smtClean="0">
                          <a:ln>
                            <a:noFill/>
                          </a:ln>
                          <a:solidFill>
                            <a:schemeClr val="tx1"/>
                          </a:solidFill>
                          <a:effectLst/>
                          <a:latin typeface="Calibri" pitchFamily="34" charset="0"/>
                          <a:cs typeface="Arial" pitchFamily="34" charset="0"/>
                        </a:rPr>
                        <a:t>Другие виды переработки </a:t>
                      </a:r>
                      <a:r>
                        <a:rPr kumimoji="0" lang="ru-RU" sz="1200" b="0" i="0" u="none" strike="noStrike" cap="none" normalizeH="0" baseline="0" dirty="0" err="1" smtClean="0">
                          <a:ln>
                            <a:noFill/>
                          </a:ln>
                          <a:solidFill>
                            <a:schemeClr val="tx1"/>
                          </a:solidFill>
                          <a:effectLst/>
                          <a:latin typeface="Calibri" pitchFamily="34" charset="0"/>
                          <a:cs typeface="Arial" pitchFamily="34" charset="0"/>
                        </a:rPr>
                        <a:t>аллюминия</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5-10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146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tx1"/>
                          </a:solidFill>
                          <a:effectLst/>
                          <a:latin typeface="Calibri" pitchFamily="34" charset="0"/>
                          <a:cs typeface="Arial" pitchFamily="34" charset="0"/>
                        </a:rPr>
                        <a:t>Железо и сталь</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40-45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7146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tx1"/>
                          </a:solidFill>
                          <a:effectLst/>
                          <a:latin typeface="Calibri" pitchFamily="34" charset="0"/>
                          <a:cs typeface="Arial" pitchFamily="34" charset="0"/>
                        </a:rPr>
                        <a:t>Нерудные ископаемые</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0"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69875">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     </a:t>
                      </a:r>
                      <a:r>
                        <a:rPr kumimoji="0" lang="ru-RU" sz="1200" b="0" i="0" u="none" strike="noStrike" cap="none" normalizeH="0" baseline="0" dirty="0" smtClean="0">
                          <a:ln>
                            <a:noFill/>
                          </a:ln>
                          <a:solidFill>
                            <a:schemeClr val="tx1"/>
                          </a:solidFill>
                          <a:effectLst/>
                          <a:latin typeface="Calibri" pitchFamily="34" charset="0"/>
                          <a:cs typeface="Arial" pitchFamily="34" charset="0"/>
                        </a:rPr>
                        <a:t>Цемент</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     </a:t>
                      </a:r>
                      <a:r>
                        <a:rPr kumimoji="0" lang="ru-RU" sz="1200" b="0" i="0" u="none" strike="noStrike" cap="none" normalizeH="0" baseline="0" dirty="0" smtClean="0">
                          <a:ln>
                            <a:noFill/>
                          </a:ln>
                          <a:solidFill>
                            <a:schemeClr val="tx1"/>
                          </a:solidFill>
                          <a:effectLst/>
                          <a:latin typeface="Calibri" pitchFamily="34" charset="0"/>
                          <a:cs typeface="Arial" pitchFamily="34" charset="0"/>
                        </a:rPr>
                        <a:t>Стекло</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30-35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0"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tx1"/>
                          </a:solidFill>
                          <a:effectLst/>
                          <a:latin typeface="Calibri" pitchFamily="34" charset="0"/>
                          <a:cs typeface="Arial" pitchFamily="34" charset="0"/>
                        </a:rPr>
                        <a:t>Древесина </a:t>
                      </a:r>
                      <a:r>
                        <a:rPr kumimoji="0" lang="ru-RU" sz="1200" b="0" i="0" u="none" strike="noStrike" cap="none" normalizeH="0" baseline="0" smtClean="0">
                          <a:ln>
                            <a:noFill/>
                          </a:ln>
                          <a:solidFill>
                            <a:schemeClr val="tx1"/>
                          </a:solidFill>
                          <a:effectLst/>
                          <a:latin typeface="Calibri" pitchFamily="34" charset="0"/>
                          <a:cs typeface="Arial" pitchFamily="34" charset="0"/>
                        </a:rPr>
                        <a:t>и целлюлоза</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69875">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tx1"/>
                          </a:solidFill>
                          <a:effectLst/>
                          <a:latin typeface="Calibri" pitchFamily="34" charset="0"/>
                          <a:cs typeface="Arial" pitchFamily="34" charset="0"/>
                        </a:rPr>
                        <a:t>Текстиль</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25-30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69875">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     </a:t>
                      </a:r>
                      <a:r>
                        <a:rPr kumimoji="0" lang="ru-RU" sz="1200" b="0" i="0" u="none" strike="noStrike" cap="none" normalizeH="0" baseline="0" dirty="0" smtClean="0">
                          <a:ln>
                            <a:noFill/>
                          </a:ln>
                          <a:solidFill>
                            <a:schemeClr val="tx1"/>
                          </a:solidFill>
                          <a:effectLst/>
                          <a:latin typeface="Calibri" pitchFamily="34" charset="0"/>
                          <a:cs typeface="Arial" pitchFamily="34" charset="0"/>
                        </a:rPr>
                        <a:t>Прядильное производство</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200" b="0" i="0" u="none" strike="noStrike" cap="none" normalizeH="0" baseline="0" smtClean="0">
                        <a:ln>
                          <a:noFill/>
                        </a:ln>
                        <a:solidFill>
                          <a:schemeClr val="tx1"/>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tx1"/>
                          </a:solidFill>
                          <a:effectLst/>
                          <a:latin typeface="Calibri" pitchFamily="34" charset="0"/>
                          <a:cs typeface="Arial" pitchFamily="34" charset="0"/>
                        </a:rPr>
                        <a:t>Еда и напитки</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25-30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7146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ru-RU" sz="1200" b="0" i="0" u="none" strike="noStrike" cap="none" normalizeH="0" baseline="0" dirty="0" smtClean="0">
                          <a:ln>
                            <a:noFill/>
                          </a:ln>
                          <a:solidFill>
                            <a:schemeClr val="tx1"/>
                          </a:solidFill>
                          <a:effectLst/>
                          <a:latin typeface="Calibri" pitchFamily="34" charset="0"/>
                          <a:cs typeface="Arial" pitchFamily="34" charset="0"/>
                        </a:rPr>
                        <a:t>Другие сектора</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10-15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25-30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25-30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
        <p:nvSpPr>
          <p:cNvPr id="70936" name="Text Box 4"/>
          <p:cNvSpPr txBox="1">
            <a:spLocks noChangeArrowheads="1"/>
          </p:cNvSpPr>
          <p:nvPr/>
        </p:nvSpPr>
        <p:spPr bwMode="auto">
          <a:xfrm>
            <a:off x="6128656" y="5192713"/>
            <a:ext cx="2867025" cy="1323439"/>
          </a:xfrm>
          <a:prstGeom prst="rect">
            <a:avLst/>
          </a:prstGeom>
          <a:noFill/>
          <a:ln w="9525">
            <a:noFill/>
            <a:miter lim="800000"/>
            <a:headEnd/>
            <a:tailEnd/>
          </a:ln>
        </p:spPr>
        <p:txBody>
          <a:bodyPr>
            <a:spAutoFit/>
          </a:bodyPr>
          <a:lstStyle/>
          <a:p>
            <a:pPr algn="l" eaLnBrk="0" hangingPunct="0">
              <a:spcBef>
                <a:spcPct val="50000"/>
              </a:spcBef>
            </a:pPr>
            <a:r>
              <a:rPr lang="ru-RU" sz="1600" dirty="0" smtClean="0">
                <a:latin typeface="Calibri" pitchFamily="34" charset="0"/>
              </a:rPr>
              <a:t>Примечание</a:t>
            </a:r>
            <a:r>
              <a:rPr lang="en-US" sz="1600" dirty="0" smtClean="0">
                <a:latin typeface="Calibri" pitchFamily="34" charset="0"/>
              </a:rPr>
              <a:t>: </a:t>
            </a:r>
            <a:r>
              <a:rPr lang="ru-RU" sz="1600" dirty="0" smtClean="0">
                <a:latin typeface="Calibri" pitchFamily="34" charset="0"/>
              </a:rPr>
              <a:t>Данные по России являются прогнозируемыми по стране, рассматриваются отдельно от остальных</a:t>
            </a:r>
            <a:endParaRPr lang="en-US" sz="1600" dirty="0">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C:\Documents and Settings\SackdaS\Desktop\IDR-poster_landscape1_v2.jpg"/>
          <p:cNvPicPr>
            <a:picLocks noChangeAspect="1" noChangeArrowheads="1"/>
          </p:cNvPicPr>
          <p:nvPr/>
        </p:nvPicPr>
        <p:blipFill>
          <a:blip r:embed="rId3"/>
          <a:srcRect l="18877" t="46712" r="37581" b="7175"/>
          <a:stretch>
            <a:fillRect/>
          </a:stretch>
        </p:blipFill>
        <p:spPr bwMode="auto">
          <a:xfrm>
            <a:off x="0" y="0"/>
            <a:ext cx="9167813" cy="6858000"/>
          </a:xfrm>
          <a:prstGeom prst="rect">
            <a:avLst/>
          </a:prstGeom>
          <a:noFill/>
          <a:ln w="9525">
            <a:noFill/>
            <a:miter lim="800000"/>
            <a:headEnd/>
            <a:tailEnd/>
          </a:ln>
        </p:spPr>
      </p:pic>
      <p:sp>
        <p:nvSpPr>
          <p:cNvPr id="5" name="Rectangle 2"/>
          <p:cNvSpPr>
            <a:spLocks noGrp="1" noChangeArrowheads="1"/>
          </p:cNvSpPr>
          <p:nvPr>
            <p:ph type="title"/>
          </p:nvPr>
        </p:nvSpPr>
        <p:spPr>
          <a:xfrm>
            <a:off x="0" y="2743200"/>
            <a:ext cx="9144000" cy="1143000"/>
          </a:xfrm>
        </p:spPr>
        <p:txBody>
          <a:bodyPr/>
          <a:lstStyle/>
          <a:p>
            <a:pPr>
              <a:defRPr/>
            </a:pPr>
            <a:r>
              <a:rPr lang="ru-RU" sz="8000" cap="small" dirty="0" smtClean="0">
                <a:solidFill>
                  <a:schemeClr val="bg1"/>
                </a:solidFill>
                <a:effectLst>
                  <a:outerShdw blurRad="38100" dist="38100" dir="2700000" algn="tl">
                    <a:srgbClr val="000000">
                      <a:alpha val="43137"/>
                    </a:srgbClr>
                  </a:outerShdw>
                </a:effectLst>
              </a:rPr>
              <a:t>Политика</a:t>
            </a:r>
            <a:endParaRPr lang="en-US" sz="8000" cap="small" dirty="0" smtClean="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4294967295"/>
          </p:nvPr>
        </p:nvSpPr>
        <p:spPr>
          <a:xfrm>
            <a:off x="954088" y="2849563"/>
            <a:ext cx="6538912" cy="3568700"/>
          </a:xfrm>
        </p:spPr>
        <p:txBody>
          <a:bodyPr/>
          <a:lstStyle/>
          <a:p>
            <a:pPr>
              <a:spcBef>
                <a:spcPct val="40000"/>
              </a:spcBef>
            </a:pPr>
            <a:r>
              <a:rPr lang="ru-RU" sz="2600" dirty="0" smtClean="0"/>
              <a:t>Нормативно-правовая база</a:t>
            </a:r>
            <a:r>
              <a:rPr lang="en-US" sz="2600" dirty="0" smtClean="0"/>
              <a:t> </a:t>
            </a:r>
          </a:p>
          <a:p>
            <a:pPr>
              <a:spcBef>
                <a:spcPct val="40000"/>
              </a:spcBef>
            </a:pPr>
            <a:r>
              <a:rPr lang="ru-RU" sz="2600" dirty="0" smtClean="0"/>
              <a:t>Соглашения</a:t>
            </a:r>
            <a:endParaRPr lang="en-US" sz="2600" dirty="0" smtClean="0"/>
          </a:p>
          <a:p>
            <a:pPr>
              <a:spcBef>
                <a:spcPct val="40000"/>
              </a:spcBef>
            </a:pPr>
            <a:r>
              <a:rPr lang="ru-RU" sz="2600" smtClean="0"/>
              <a:t>Информационная </a:t>
            </a:r>
            <a:r>
              <a:rPr lang="ru-RU" sz="2600" dirty="0" smtClean="0"/>
              <a:t>база</a:t>
            </a:r>
          </a:p>
          <a:p>
            <a:pPr>
              <a:spcBef>
                <a:spcPct val="40000"/>
              </a:spcBef>
            </a:pPr>
            <a:r>
              <a:rPr lang="ru-RU" sz="2600" dirty="0" smtClean="0"/>
              <a:t>Новые технологии и техническая поддержка</a:t>
            </a:r>
            <a:endParaRPr lang="en-US" sz="2600" dirty="0" smtClean="0"/>
          </a:p>
          <a:p>
            <a:pPr>
              <a:spcBef>
                <a:spcPct val="40000"/>
              </a:spcBef>
            </a:pPr>
            <a:r>
              <a:rPr lang="ru-RU" sz="2600" dirty="0" smtClean="0"/>
              <a:t>Рыночные инструменты</a:t>
            </a:r>
            <a:endParaRPr lang="en-US" sz="2600" dirty="0" smtClean="0"/>
          </a:p>
          <a:p>
            <a:pPr>
              <a:spcBef>
                <a:spcPct val="40000"/>
              </a:spcBef>
            </a:pPr>
            <a:r>
              <a:rPr lang="ru-RU" sz="2600" dirty="0" smtClean="0"/>
              <a:t>Финансовые возможности</a:t>
            </a:r>
            <a:endParaRPr lang="en-US" sz="2600" dirty="0" smtClean="0"/>
          </a:p>
        </p:txBody>
      </p:sp>
      <p:sp>
        <p:nvSpPr>
          <p:cNvPr id="16387" name="Rectangle 2"/>
          <p:cNvSpPr>
            <a:spLocks noGrp="1" noChangeArrowheads="1"/>
          </p:cNvSpPr>
          <p:nvPr>
            <p:ph type="title" idx="4294967295"/>
          </p:nvPr>
        </p:nvSpPr>
        <p:spPr>
          <a:xfrm>
            <a:off x="242888" y="244475"/>
            <a:ext cx="8175625" cy="874713"/>
          </a:xfrm>
        </p:spPr>
        <p:txBody>
          <a:bodyPr/>
          <a:lstStyle/>
          <a:p>
            <a:pPr algn="l">
              <a:lnSpc>
                <a:spcPct val="85000"/>
              </a:lnSpc>
            </a:pPr>
            <a:r>
              <a:rPr lang="ru-RU" dirty="0" smtClean="0"/>
              <a:t>Преодоление барьеров на пути повышения </a:t>
            </a:r>
            <a:r>
              <a:rPr lang="ru-RU" dirty="0" err="1" smtClean="0"/>
              <a:t>энергоэффективности</a:t>
            </a:r>
            <a:r>
              <a:rPr lang="ru-RU" dirty="0" smtClean="0"/>
              <a:t> в промышленности</a:t>
            </a:r>
            <a:endParaRPr lang="en-US" dirty="0" smtClean="0"/>
          </a:p>
        </p:txBody>
      </p:sp>
      <p:pic>
        <p:nvPicPr>
          <p:cNvPr id="16388" name="Picture 9" descr="C:\Documents and Settings\SackdaS\Desktop\2011\Unido_E_black.jpg"/>
          <p:cNvPicPr>
            <a:picLocks noChangeAspect="1" noChangeArrowheads="1"/>
          </p:cNvPicPr>
          <p:nvPr/>
        </p:nvPicPr>
        <p:blipFill>
          <a:blip r:embed="rId3"/>
          <a:srcRect r="77007"/>
          <a:stretch>
            <a:fillRect/>
          </a:stretch>
        </p:blipFill>
        <p:spPr bwMode="auto">
          <a:xfrm>
            <a:off x="8326438" y="38100"/>
            <a:ext cx="788987" cy="638175"/>
          </a:xfrm>
          <a:prstGeom prst="rect">
            <a:avLst/>
          </a:prstGeom>
          <a:noFill/>
          <a:ln w="9525">
            <a:noFill/>
            <a:miter lim="800000"/>
            <a:headEnd/>
            <a:tailEnd/>
          </a:ln>
        </p:spPr>
      </p:pic>
      <p:sp>
        <p:nvSpPr>
          <p:cNvPr id="16390" name="Rectangle 2"/>
          <p:cNvSpPr>
            <a:spLocks noChangeArrowheads="1"/>
          </p:cNvSpPr>
          <p:nvPr/>
        </p:nvSpPr>
        <p:spPr bwMode="auto">
          <a:xfrm>
            <a:off x="268288" y="1395413"/>
            <a:ext cx="8837612" cy="828675"/>
          </a:xfrm>
          <a:prstGeom prst="rect">
            <a:avLst/>
          </a:prstGeom>
          <a:noFill/>
          <a:ln w="9525">
            <a:noFill/>
            <a:miter lim="800000"/>
            <a:headEnd/>
            <a:tailEnd/>
          </a:ln>
        </p:spPr>
        <p:txBody>
          <a:bodyPr anchor="ctr"/>
          <a:lstStyle/>
          <a:p>
            <a:pPr algn="l">
              <a:lnSpc>
                <a:spcPct val="85000"/>
              </a:lnSpc>
            </a:pPr>
            <a:r>
              <a:rPr lang="ru-RU" sz="2400" b="1" dirty="0" smtClean="0">
                <a:latin typeface="Calibri" pitchFamily="34" charset="0"/>
              </a:rPr>
              <a:t>Рыночная политика поддержки и соответствующая нормативная база являются основой для повышения </a:t>
            </a:r>
            <a:r>
              <a:rPr lang="ru-RU" sz="2400" b="1" dirty="0" err="1" smtClean="0">
                <a:latin typeface="Calibri" pitchFamily="34" charset="0"/>
              </a:rPr>
              <a:t>энергоэффективности</a:t>
            </a:r>
            <a:endParaRPr lang="en-US" sz="2400" dirty="0">
              <a:latin typeface="Calibri" pitchFamily="34" charset="0"/>
            </a:endParaRPr>
          </a:p>
        </p:txBody>
      </p:sp>
      <p:sp>
        <p:nvSpPr>
          <p:cNvPr id="16391" name="Rectangle 2"/>
          <p:cNvSpPr>
            <a:spLocks noChangeArrowheads="1"/>
          </p:cNvSpPr>
          <p:nvPr/>
        </p:nvSpPr>
        <p:spPr bwMode="auto">
          <a:xfrm>
            <a:off x="254000" y="2079625"/>
            <a:ext cx="8837613" cy="828675"/>
          </a:xfrm>
          <a:prstGeom prst="rect">
            <a:avLst/>
          </a:prstGeom>
          <a:noFill/>
          <a:ln w="9525">
            <a:noFill/>
            <a:miter lim="800000"/>
            <a:headEnd/>
            <a:tailEnd/>
          </a:ln>
        </p:spPr>
        <p:txBody>
          <a:bodyPr anchor="ctr"/>
          <a:lstStyle/>
          <a:p>
            <a:pPr algn="l">
              <a:lnSpc>
                <a:spcPct val="85000"/>
              </a:lnSpc>
            </a:pPr>
            <a:r>
              <a:rPr lang="ru-RU" sz="2400" dirty="0" smtClean="0">
                <a:latin typeface="Calibri" pitchFamily="34" charset="0"/>
              </a:rPr>
              <a:t>Наилучшие методы и инструменты на национальном уровне:</a:t>
            </a:r>
            <a:endParaRPr lang="en-US" sz="24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additive="base">
                                        <p:cTn id="7" dur="500" fill="hold"/>
                                        <p:tgtEl>
                                          <p:spTgt spid="174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410">
                                            <p:txEl>
                                              <p:pRg st="1" end="1"/>
                                            </p:txEl>
                                          </p:spTgt>
                                        </p:tgtEl>
                                        <p:attrNameLst>
                                          <p:attrName>style.visibility</p:attrName>
                                        </p:attrNameLst>
                                      </p:cBhvr>
                                      <p:to>
                                        <p:strVal val="visible"/>
                                      </p:to>
                                    </p:set>
                                    <p:anim calcmode="lin" valueType="num">
                                      <p:cBhvr additive="base">
                                        <p:cTn id="11" dur="500" fill="hold"/>
                                        <p:tgtEl>
                                          <p:spTgt spid="17410">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7410">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7410">
                                            <p:txEl>
                                              <p:pRg st="2" end="2"/>
                                            </p:txEl>
                                          </p:spTgt>
                                        </p:tgtEl>
                                        <p:attrNameLst>
                                          <p:attrName>style.visibility</p:attrName>
                                        </p:attrNameLst>
                                      </p:cBhvr>
                                      <p:to>
                                        <p:strVal val="visible"/>
                                      </p:to>
                                    </p:set>
                                    <p:anim calcmode="lin" valueType="num">
                                      <p:cBhvr additive="base">
                                        <p:cTn id="15" dur="500" fill="hold"/>
                                        <p:tgtEl>
                                          <p:spTgt spid="17410">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7410">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410">
                                            <p:txEl>
                                              <p:pRg st="3" end="3"/>
                                            </p:txEl>
                                          </p:spTgt>
                                        </p:tgtEl>
                                        <p:attrNameLst>
                                          <p:attrName>style.visibility</p:attrName>
                                        </p:attrNameLst>
                                      </p:cBhvr>
                                      <p:to>
                                        <p:strVal val="visible"/>
                                      </p:to>
                                    </p:set>
                                    <p:anim calcmode="lin" valueType="num">
                                      <p:cBhvr additive="base">
                                        <p:cTn id="19" dur="500" fill="hold"/>
                                        <p:tgtEl>
                                          <p:spTgt spid="17410">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10">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7410">
                                            <p:txEl>
                                              <p:pRg st="4" end="4"/>
                                            </p:txEl>
                                          </p:spTgt>
                                        </p:tgtEl>
                                        <p:attrNameLst>
                                          <p:attrName>style.visibility</p:attrName>
                                        </p:attrNameLst>
                                      </p:cBhvr>
                                      <p:to>
                                        <p:strVal val="visible"/>
                                      </p:to>
                                    </p:set>
                                    <p:anim calcmode="lin" valueType="num">
                                      <p:cBhvr additive="base">
                                        <p:cTn id="23" dur="500" fill="hold"/>
                                        <p:tgtEl>
                                          <p:spTgt spid="17410">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7410">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7410">
                                            <p:txEl>
                                              <p:pRg st="5" end="5"/>
                                            </p:txEl>
                                          </p:spTgt>
                                        </p:tgtEl>
                                        <p:attrNameLst>
                                          <p:attrName>style.visibility</p:attrName>
                                        </p:attrNameLst>
                                      </p:cBhvr>
                                      <p:to>
                                        <p:strVal val="visible"/>
                                      </p:to>
                                    </p:set>
                                    <p:anim calcmode="lin" valueType="num">
                                      <p:cBhvr additive="base">
                                        <p:cTn id="27" dur="500" fill="hold"/>
                                        <p:tgtEl>
                                          <p:spTgt spid="17410">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7410">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4294967295"/>
          </p:nvPr>
        </p:nvSpPr>
        <p:spPr>
          <a:xfrm>
            <a:off x="954088" y="3305175"/>
            <a:ext cx="7643812" cy="3238500"/>
          </a:xfrm>
        </p:spPr>
        <p:txBody>
          <a:bodyPr/>
          <a:lstStyle/>
          <a:p>
            <a:pPr>
              <a:lnSpc>
                <a:spcPct val="80000"/>
              </a:lnSpc>
              <a:spcBef>
                <a:spcPct val="45000"/>
              </a:spcBef>
            </a:pPr>
            <a:r>
              <a:rPr lang="ru-RU" sz="2000" dirty="0" smtClean="0">
                <a:latin typeface="Arial" pitchFamily="34" charset="0"/>
                <a:cs typeface="Arial" pitchFamily="34" charset="0"/>
              </a:rPr>
              <a:t>Определение</a:t>
            </a:r>
            <a:r>
              <a:rPr lang="ru-RU" sz="2000" dirty="0" smtClean="0">
                <a:latin typeface="Arial" pitchFamily="34" charset="0"/>
              </a:rPr>
              <a:t> целей и стандартов </a:t>
            </a:r>
            <a:r>
              <a:rPr lang="ru-RU" sz="2000" dirty="0" err="1" smtClean="0">
                <a:latin typeface="Arial" pitchFamily="34" charset="0"/>
              </a:rPr>
              <a:t>энергоэффективности</a:t>
            </a:r>
            <a:endParaRPr lang="en-US" sz="2000" dirty="0" smtClean="0">
              <a:latin typeface="Arial" pitchFamily="34" charset="0"/>
            </a:endParaRPr>
          </a:p>
          <a:p>
            <a:pPr>
              <a:lnSpc>
                <a:spcPct val="80000"/>
              </a:lnSpc>
              <a:spcBef>
                <a:spcPct val="45000"/>
              </a:spcBef>
            </a:pPr>
            <a:r>
              <a:rPr lang="ru-RU" sz="2000" dirty="0" smtClean="0"/>
              <a:t>У</a:t>
            </a:r>
            <a:r>
              <a:rPr lang="ru-RU" sz="2000" dirty="0" smtClean="0">
                <a:latin typeface="Arial" pitchFamily="34" charset="0"/>
              </a:rPr>
              <a:t>частие в международном процессе передачи технологий</a:t>
            </a:r>
            <a:endParaRPr lang="en-US" sz="2000" dirty="0" smtClean="0">
              <a:latin typeface="Arial" pitchFamily="34" charset="0"/>
            </a:endParaRPr>
          </a:p>
          <a:p>
            <a:pPr>
              <a:lnSpc>
                <a:spcPct val="80000"/>
              </a:lnSpc>
              <a:spcBef>
                <a:spcPct val="45000"/>
              </a:spcBef>
            </a:pPr>
            <a:r>
              <a:rPr lang="ru-RU" sz="2000" dirty="0" smtClean="0">
                <a:latin typeface="Arial" pitchFamily="34" charset="0"/>
              </a:rPr>
              <a:t>Обеспечение международного финансирования</a:t>
            </a:r>
            <a:endParaRPr lang="en-US" sz="2000" dirty="0" smtClean="0">
              <a:latin typeface="Arial" pitchFamily="34" charset="0"/>
            </a:endParaRPr>
          </a:p>
          <a:p>
            <a:pPr>
              <a:lnSpc>
                <a:spcPct val="80000"/>
              </a:lnSpc>
              <a:spcBef>
                <a:spcPct val="45000"/>
              </a:spcBef>
            </a:pPr>
            <a:r>
              <a:rPr lang="ru-RU" sz="2000" dirty="0" smtClean="0">
                <a:latin typeface="Arial" pitchFamily="34" charset="0"/>
              </a:rPr>
              <a:t>Установление международного контроля и проведение координированных действий в сфере промышленной </a:t>
            </a:r>
            <a:r>
              <a:rPr lang="ru-RU" sz="2000" dirty="0" err="1" smtClean="0">
                <a:latin typeface="Arial" pitchFamily="34" charset="0"/>
              </a:rPr>
              <a:t>энергоэффективности</a:t>
            </a:r>
            <a:endParaRPr lang="en-US" sz="2000" dirty="0" smtClean="0">
              <a:latin typeface="Arial" pitchFamily="34" charset="0"/>
            </a:endParaRPr>
          </a:p>
          <a:p>
            <a:pPr>
              <a:lnSpc>
                <a:spcPct val="80000"/>
              </a:lnSpc>
              <a:spcBef>
                <a:spcPct val="45000"/>
              </a:spcBef>
            </a:pPr>
            <a:r>
              <a:rPr lang="ru-RU" sz="2000" dirty="0" smtClean="0">
                <a:latin typeface="Arial" pitchFamily="34" charset="0"/>
              </a:rPr>
              <a:t>Инициативу </a:t>
            </a:r>
            <a:r>
              <a:rPr lang="de-AT" sz="2000" dirty="0" smtClean="0">
                <a:latin typeface="Arial" pitchFamily="34" charset="0"/>
              </a:rPr>
              <a:t>SE4ALL</a:t>
            </a:r>
            <a:r>
              <a:rPr lang="ru-RU" sz="2000" dirty="0" smtClean="0">
                <a:latin typeface="Arial" pitchFamily="34" charset="0"/>
              </a:rPr>
              <a:t> на основании решения Генеральной Ассамблеи</a:t>
            </a:r>
            <a:endParaRPr lang="en-US" sz="2000" dirty="0" smtClean="0">
              <a:latin typeface="Arial" pitchFamily="34" charset="0"/>
            </a:endParaRPr>
          </a:p>
        </p:txBody>
      </p:sp>
      <p:sp>
        <p:nvSpPr>
          <p:cNvPr id="64515" name="Rectangle 2"/>
          <p:cNvSpPr>
            <a:spLocks noGrp="1" noChangeArrowheads="1"/>
          </p:cNvSpPr>
          <p:nvPr>
            <p:ph type="title" idx="4294967295"/>
          </p:nvPr>
        </p:nvSpPr>
        <p:spPr>
          <a:xfrm>
            <a:off x="242888" y="244475"/>
            <a:ext cx="8175625" cy="874713"/>
          </a:xfrm>
        </p:spPr>
        <p:txBody>
          <a:bodyPr/>
          <a:lstStyle/>
          <a:p>
            <a:pPr algn="l">
              <a:lnSpc>
                <a:spcPct val="85000"/>
              </a:lnSpc>
            </a:pPr>
            <a:r>
              <a:rPr lang="ru-RU" sz="2400" dirty="0" smtClean="0"/>
              <a:t>Международные коллективные действия по обеспечению </a:t>
            </a:r>
            <a:r>
              <a:rPr lang="ru-RU" sz="2400" dirty="0" err="1" smtClean="0"/>
              <a:t>энергоэффективности</a:t>
            </a:r>
            <a:r>
              <a:rPr lang="ru-RU" sz="2400" dirty="0" smtClean="0"/>
              <a:t> в промышленности</a:t>
            </a:r>
            <a:endParaRPr lang="en-US" sz="2400" dirty="0" smtClean="0"/>
          </a:p>
        </p:txBody>
      </p:sp>
      <p:pic>
        <p:nvPicPr>
          <p:cNvPr id="64516" name="Picture 9" descr="C:\Documents and Settings\SackdaS\Desktop\2011\Unido_E_black.jpg"/>
          <p:cNvPicPr>
            <a:picLocks noChangeAspect="1" noChangeArrowheads="1"/>
          </p:cNvPicPr>
          <p:nvPr/>
        </p:nvPicPr>
        <p:blipFill>
          <a:blip r:embed="rId3"/>
          <a:srcRect r="77007"/>
          <a:stretch>
            <a:fillRect/>
          </a:stretch>
        </p:blipFill>
        <p:spPr bwMode="auto">
          <a:xfrm>
            <a:off x="8326438" y="38100"/>
            <a:ext cx="788987" cy="638175"/>
          </a:xfrm>
          <a:prstGeom prst="rect">
            <a:avLst/>
          </a:prstGeom>
          <a:noFill/>
          <a:ln w="9525">
            <a:noFill/>
            <a:miter lim="800000"/>
            <a:headEnd/>
            <a:tailEnd/>
          </a:ln>
        </p:spPr>
      </p:pic>
      <p:sp>
        <p:nvSpPr>
          <p:cNvPr id="64517" name="Rectangle 2"/>
          <p:cNvSpPr>
            <a:spLocks noChangeArrowheads="1"/>
          </p:cNvSpPr>
          <p:nvPr/>
        </p:nvSpPr>
        <p:spPr bwMode="auto">
          <a:xfrm>
            <a:off x="268288" y="1395413"/>
            <a:ext cx="8837612" cy="828675"/>
          </a:xfrm>
          <a:prstGeom prst="rect">
            <a:avLst/>
          </a:prstGeom>
          <a:noFill/>
          <a:ln w="9525">
            <a:noFill/>
            <a:miter lim="800000"/>
            <a:headEnd/>
            <a:tailEnd/>
          </a:ln>
        </p:spPr>
        <p:txBody>
          <a:bodyPr anchor="ctr"/>
          <a:lstStyle/>
          <a:p>
            <a:pPr algn="l">
              <a:lnSpc>
                <a:spcPct val="114000"/>
              </a:lnSpc>
            </a:pPr>
            <a:r>
              <a:rPr lang="ru-RU" sz="1600" i="1" dirty="0" smtClean="0"/>
              <a:t>Предполагаемые действия по обеспечению эффективности использования энергии в промышленности на национальном уровне, чтобы быть эффективными, должны дополняться мероприятиями на международном уровне</a:t>
            </a:r>
            <a:endParaRPr lang="en-US" sz="1800" i="1" dirty="0">
              <a:latin typeface="Calibri" pitchFamily="34" charset="0"/>
            </a:endParaRPr>
          </a:p>
        </p:txBody>
      </p:sp>
      <p:sp>
        <p:nvSpPr>
          <p:cNvPr id="64518" name="Rectangle 2"/>
          <p:cNvSpPr>
            <a:spLocks noChangeArrowheads="1"/>
          </p:cNvSpPr>
          <p:nvPr/>
        </p:nvSpPr>
        <p:spPr bwMode="auto">
          <a:xfrm>
            <a:off x="254000" y="2301875"/>
            <a:ext cx="8837613" cy="828675"/>
          </a:xfrm>
          <a:prstGeom prst="rect">
            <a:avLst/>
          </a:prstGeom>
          <a:noFill/>
          <a:ln w="9525">
            <a:noFill/>
            <a:miter lim="800000"/>
            <a:headEnd/>
            <a:tailEnd/>
          </a:ln>
        </p:spPr>
        <p:txBody>
          <a:bodyPr anchor="ctr"/>
          <a:lstStyle/>
          <a:p>
            <a:pPr algn="l">
              <a:lnSpc>
                <a:spcPct val="85000"/>
              </a:lnSpc>
            </a:pPr>
            <a:r>
              <a:rPr lang="ru-RU" sz="2000" dirty="0" smtClean="0"/>
              <a:t>Международные координированные действия, которые были признаны или будут признаны эффективными включают </a:t>
            </a:r>
            <a:r>
              <a:rPr lang="en-US" sz="2000" dirty="0" smtClean="0">
                <a:latin typeface="Calibri" pitchFamily="34" charset="0"/>
              </a:rPr>
              <a:t>:</a:t>
            </a:r>
            <a:endParaRPr lang="en-US" sz="20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additive="base">
                                        <p:cTn id="7" dur="500" fill="hold"/>
                                        <p:tgtEl>
                                          <p:spTgt spid="174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410">
                                            <p:txEl>
                                              <p:pRg st="1" end="1"/>
                                            </p:txEl>
                                          </p:spTgt>
                                        </p:tgtEl>
                                        <p:attrNameLst>
                                          <p:attrName>style.visibility</p:attrName>
                                        </p:attrNameLst>
                                      </p:cBhvr>
                                      <p:to>
                                        <p:strVal val="visible"/>
                                      </p:to>
                                    </p:set>
                                    <p:anim calcmode="lin" valueType="num">
                                      <p:cBhvr additive="base">
                                        <p:cTn id="11" dur="500" fill="hold"/>
                                        <p:tgtEl>
                                          <p:spTgt spid="17410">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7410">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7410">
                                            <p:txEl>
                                              <p:pRg st="2" end="2"/>
                                            </p:txEl>
                                          </p:spTgt>
                                        </p:tgtEl>
                                        <p:attrNameLst>
                                          <p:attrName>style.visibility</p:attrName>
                                        </p:attrNameLst>
                                      </p:cBhvr>
                                      <p:to>
                                        <p:strVal val="visible"/>
                                      </p:to>
                                    </p:set>
                                    <p:anim calcmode="lin" valueType="num">
                                      <p:cBhvr additive="base">
                                        <p:cTn id="15" dur="500" fill="hold"/>
                                        <p:tgtEl>
                                          <p:spTgt spid="17410">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7410">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410">
                                            <p:txEl>
                                              <p:pRg st="3" end="3"/>
                                            </p:txEl>
                                          </p:spTgt>
                                        </p:tgtEl>
                                        <p:attrNameLst>
                                          <p:attrName>style.visibility</p:attrName>
                                        </p:attrNameLst>
                                      </p:cBhvr>
                                      <p:to>
                                        <p:strVal val="visible"/>
                                      </p:to>
                                    </p:set>
                                    <p:anim calcmode="lin" valueType="num">
                                      <p:cBhvr additive="base">
                                        <p:cTn id="19" dur="500" fill="hold"/>
                                        <p:tgtEl>
                                          <p:spTgt spid="17410">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10">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7410">
                                            <p:txEl>
                                              <p:pRg st="4" end="4"/>
                                            </p:txEl>
                                          </p:spTgt>
                                        </p:tgtEl>
                                        <p:attrNameLst>
                                          <p:attrName>style.visibility</p:attrName>
                                        </p:attrNameLst>
                                      </p:cBhvr>
                                      <p:to>
                                        <p:strVal val="visible"/>
                                      </p:to>
                                    </p:set>
                                    <p:anim calcmode="lin" valueType="num">
                                      <p:cBhvr additive="base">
                                        <p:cTn id="23" dur="500" fill="hold"/>
                                        <p:tgtEl>
                                          <p:spTgt spid="17410">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741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SackdaS\Desktop\IDR-poster_landscape1_v2.jpg"/>
          <p:cNvPicPr>
            <a:picLocks noChangeAspect="1" noChangeArrowheads="1"/>
          </p:cNvPicPr>
          <p:nvPr/>
        </p:nvPicPr>
        <p:blipFill>
          <a:blip r:embed="rId3"/>
          <a:srcRect l="34914" t="46712" r="53867" b="7175"/>
          <a:stretch>
            <a:fillRect/>
          </a:stretch>
        </p:blipFill>
        <p:spPr bwMode="auto">
          <a:xfrm>
            <a:off x="0" y="0"/>
            <a:ext cx="2362200" cy="6858000"/>
          </a:xfrm>
          <a:prstGeom prst="rect">
            <a:avLst/>
          </a:prstGeom>
          <a:noFill/>
          <a:ln w="9525">
            <a:noFill/>
            <a:miter lim="800000"/>
            <a:headEnd/>
            <a:tailEnd/>
          </a:ln>
        </p:spPr>
      </p:pic>
      <p:sp>
        <p:nvSpPr>
          <p:cNvPr id="19" name="Rectangle 2"/>
          <p:cNvSpPr txBox="1">
            <a:spLocks noChangeArrowheads="1"/>
          </p:cNvSpPr>
          <p:nvPr/>
        </p:nvSpPr>
        <p:spPr>
          <a:xfrm>
            <a:off x="2351088" y="676275"/>
            <a:ext cx="6781800" cy="874713"/>
          </a:xfrm>
          <a:prstGeom prst="rect">
            <a:avLst/>
          </a:prstGeom>
        </p:spPr>
        <p:txBody>
          <a:bodyPr/>
          <a:lstStyle/>
          <a:p>
            <a:pPr algn="l" eaLnBrk="0" hangingPunct="0">
              <a:defRPr/>
            </a:pPr>
            <a:r>
              <a:rPr lang="ru-RU" sz="5000" b="1" kern="0" dirty="0" smtClean="0">
                <a:solidFill>
                  <a:srgbClr val="2F93D1"/>
                </a:solidFill>
                <a:latin typeface="Calibri" pitchFamily="34" charset="0"/>
                <a:ea typeface="+mj-ea"/>
                <a:cs typeface="+mj-cs"/>
              </a:rPr>
              <a:t>Специальные исследования ЮНИДО</a:t>
            </a:r>
            <a:endParaRPr lang="en-US" sz="5000" b="1" kern="0" dirty="0">
              <a:solidFill>
                <a:srgbClr val="2F93D1"/>
              </a:solidFill>
              <a:latin typeface="Calibri" pitchFamily="34" charset="0"/>
              <a:ea typeface="+mj-ea"/>
              <a:cs typeface="+mj-cs"/>
            </a:endParaRPr>
          </a:p>
        </p:txBody>
      </p:sp>
      <p:pic>
        <p:nvPicPr>
          <p:cNvPr id="18436" name="Picture 9" descr="C:\Documents and Settings\SackdaS\Desktop\2011\Unido_E_black.jpg"/>
          <p:cNvPicPr>
            <a:picLocks noChangeAspect="1" noChangeArrowheads="1"/>
          </p:cNvPicPr>
          <p:nvPr/>
        </p:nvPicPr>
        <p:blipFill>
          <a:blip r:embed="rId4"/>
          <a:srcRect r="77007"/>
          <a:stretch>
            <a:fillRect/>
          </a:stretch>
        </p:blipFill>
        <p:spPr bwMode="auto">
          <a:xfrm>
            <a:off x="8326438" y="38100"/>
            <a:ext cx="788987" cy="638175"/>
          </a:xfrm>
          <a:prstGeom prst="rect">
            <a:avLst/>
          </a:prstGeom>
          <a:noFill/>
          <a:ln w="9525">
            <a:noFill/>
            <a:miter lim="800000"/>
            <a:headEnd/>
            <a:tailEnd/>
          </a:ln>
        </p:spPr>
      </p:pic>
      <p:grpSp>
        <p:nvGrpSpPr>
          <p:cNvPr id="18437" name="Group 12"/>
          <p:cNvGrpSpPr>
            <a:grpSpLocks/>
          </p:cNvGrpSpPr>
          <p:nvPr/>
        </p:nvGrpSpPr>
        <p:grpSpPr bwMode="auto">
          <a:xfrm>
            <a:off x="2519363" y="2355850"/>
            <a:ext cx="6102350" cy="2286000"/>
            <a:chOff x="1587" y="1484"/>
            <a:chExt cx="3844" cy="1440"/>
          </a:xfrm>
        </p:grpSpPr>
        <p:pic>
          <p:nvPicPr>
            <p:cNvPr id="18439" name="Picture 7"/>
            <p:cNvPicPr>
              <a:picLocks noChangeAspect="1" noChangeArrowheads="1"/>
            </p:cNvPicPr>
            <p:nvPr/>
          </p:nvPicPr>
          <p:blipFill>
            <a:blip r:embed="rId5"/>
            <a:srcRect/>
            <a:stretch>
              <a:fillRect/>
            </a:stretch>
          </p:blipFill>
          <p:spPr bwMode="auto">
            <a:xfrm>
              <a:off x="1587" y="1484"/>
              <a:ext cx="864" cy="1440"/>
            </a:xfrm>
            <a:prstGeom prst="rect">
              <a:avLst/>
            </a:prstGeom>
            <a:noFill/>
            <a:ln w="3175">
              <a:solidFill>
                <a:schemeClr val="tx1"/>
              </a:solidFill>
              <a:miter lim="800000"/>
              <a:headEnd/>
              <a:tailEnd/>
            </a:ln>
          </p:spPr>
        </p:pic>
        <p:pic>
          <p:nvPicPr>
            <p:cNvPr id="18440" name="Picture 8"/>
            <p:cNvPicPr>
              <a:picLocks noChangeAspect="1" noChangeArrowheads="1"/>
            </p:cNvPicPr>
            <p:nvPr/>
          </p:nvPicPr>
          <p:blipFill>
            <a:blip r:embed="rId6"/>
            <a:srcRect/>
            <a:stretch>
              <a:fillRect/>
            </a:stretch>
          </p:blipFill>
          <p:spPr bwMode="auto">
            <a:xfrm>
              <a:off x="3570" y="1484"/>
              <a:ext cx="864" cy="1440"/>
            </a:xfrm>
            <a:prstGeom prst="rect">
              <a:avLst/>
            </a:prstGeom>
            <a:noFill/>
            <a:ln w="3175">
              <a:solidFill>
                <a:schemeClr val="tx1"/>
              </a:solidFill>
              <a:miter lim="800000"/>
              <a:headEnd/>
              <a:tailEnd/>
            </a:ln>
          </p:spPr>
        </p:pic>
        <p:pic>
          <p:nvPicPr>
            <p:cNvPr id="18441" name="Picture 15"/>
            <p:cNvPicPr>
              <a:picLocks noChangeAspect="1" noChangeArrowheads="1"/>
            </p:cNvPicPr>
            <p:nvPr/>
          </p:nvPicPr>
          <p:blipFill>
            <a:blip r:embed="rId7"/>
            <a:srcRect/>
            <a:stretch>
              <a:fillRect/>
            </a:stretch>
          </p:blipFill>
          <p:spPr bwMode="auto">
            <a:xfrm>
              <a:off x="4567" y="1484"/>
              <a:ext cx="864" cy="1440"/>
            </a:xfrm>
            <a:prstGeom prst="rect">
              <a:avLst/>
            </a:prstGeom>
            <a:noFill/>
            <a:ln w="3175">
              <a:solidFill>
                <a:schemeClr val="tx1"/>
              </a:solidFill>
              <a:miter lim="800000"/>
              <a:headEnd/>
              <a:tailEnd/>
            </a:ln>
          </p:spPr>
        </p:pic>
        <p:pic>
          <p:nvPicPr>
            <p:cNvPr id="18442" name="Picture 18"/>
            <p:cNvPicPr>
              <a:picLocks noChangeAspect="1" noChangeArrowheads="1"/>
            </p:cNvPicPr>
            <p:nvPr/>
          </p:nvPicPr>
          <p:blipFill>
            <a:blip r:embed="rId8"/>
            <a:srcRect/>
            <a:stretch>
              <a:fillRect/>
            </a:stretch>
          </p:blipFill>
          <p:spPr bwMode="auto">
            <a:xfrm>
              <a:off x="2556" y="1484"/>
              <a:ext cx="864" cy="1440"/>
            </a:xfrm>
            <a:prstGeom prst="rect">
              <a:avLst/>
            </a:prstGeom>
            <a:noFill/>
            <a:ln w="3175">
              <a:solidFill>
                <a:schemeClr val="tx1"/>
              </a:solidFill>
              <a:miter lim="800000"/>
              <a:headEnd/>
              <a:tailEnd/>
            </a:ln>
          </p:spPr>
        </p:pic>
      </p:grpSp>
      <p:sp>
        <p:nvSpPr>
          <p:cNvPr id="18444" name="Rectangle 3"/>
          <p:cNvSpPr txBox="1">
            <a:spLocks noChangeArrowheads="1"/>
          </p:cNvSpPr>
          <p:nvPr/>
        </p:nvSpPr>
        <p:spPr bwMode="auto">
          <a:xfrm>
            <a:off x="2895600" y="5213350"/>
            <a:ext cx="5430838" cy="615950"/>
          </a:xfrm>
          <a:prstGeom prst="rect">
            <a:avLst/>
          </a:prstGeom>
          <a:solidFill>
            <a:srgbClr val="CCFFFF"/>
          </a:solidFill>
          <a:ln w="9525">
            <a:solidFill>
              <a:schemeClr val="tx1"/>
            </a:solidFill>
            <a:miter lim="800000"/>
            <a:headEnd/>
            <a:tailEnd/>
          </a:ln>
        </p:spPr>
        <p:txBody>
          <a:bodyPr tIns="137160"/>
          <a:lstStyle/>
          <a:p>
            <a:pPr marL="342900" indent="-342900" algn="ctr" eaLnBrk="0" hangingPunct="0">
              <a:lnSpc>
                <a:spcPct val="80000"/>
              </a:lnSpc>
              <a:spcBef>
                <a:spcPct val="40000"/>
              </a:spcBef>
              <a:buFont typeface="Wingdings" pitchFamily="2" charset="2"/>
              <a:buNone/>
            </a:pPr>
            <a:r>
              <a:rPr lang="ru-RU" sz="2800" dirty="0" smtClean="0">
                <a:latin typeface="Calibri" pitchFamily="34" charset="0"/>
              </a:rPr>
              <a:t>Дополнительно: </a:t>
            </a:r>
            <a:r>
              <a:rPr lang="de-AT" sz="2800" b="1" dirty="0" smtClean="0"/>
              <a:t>www.unido.org</a:t>
            </a:r>
            <a:endParaRPr lang="de-AT" sz="28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p:cNvPicPr>
            <a:picLocks noChangeAspect="1" noChangeArrowheads="1"/>
          </p:cNvPicPr>
          <p:nvPr/>
        </p:nvPicPr>
        <p:blipFill>
          <a:blip r:embed="rId3"/>
          <a:srcRect/>
          <a:stretch>
            <a:fillRect/>
          </a:stretch>
        </p:blipFill>
        <p:spPr bwMode="auto">
          <a:xfrm>
            <a:off x="2747963" y="1352550"/>
            <a:ext cx="5786437" cy="4610100"/>
          </a:xfrm>
          <a:prstGeom prst="rect">
            <a:avLst/>
          </a:prstGeom>
          <a:noFill/>
          <a:ln w="9525">
            <a:noFill/>
            <a:miter lim="800000"/>
            <a:headEnd/>
            <a:tailEnd/>
          </a:ln>
        </p:spPr>
      </p:pic>
      <p:pic>
        <p:nvPicPr>
          <p:cNvPr id="19459" name="Picture 2" descr="C:\Documents and Settings\SackdaS\Desktop\IDR-poster_landscape1_v2.jpg"/>
          <p:cNvPicPr>
            <a:picLocks noChangeAspect="1" noChangeArrowheads="1"/>
          </p:cNvPicPr>
          <p:nvPr/>
        </p:nvPicPr>
        <p:blipFill>
          <a:blip r:embed="rId4"/>
          <a:srcRect l="34914" t="46712" r="53867" b="7175"/>
          <a:stretch>
            <a:fillRect/>
          </a:stretch>
        </p:blipFill>
        <p:spPr bwMode="auto">
          <a:xfrm>
            <a:off x="0" y="0"/>
            <a:ext cx="2362200" cy="6858000"/>
          </a:xfrm>
          <a:prstGeom prst="rect">
            <a:avLst/>
          </a:prstGeom>
          <a:noFill/>
          <a:ln w="9525">
            <a:noFill/>
            <a:miter lim="800000"/>
            <a:headEnd/>
            <a:tailEnd/>
          </a:ln>
        </p:spPr>
      </p:pic>
      <p:grpSp>
        <p:nvGrpSpPr>
          <p:cNvPr id="19467" name="Group 11"/>
          <p:cNvGrpSpPr>
            <a:grpSpLocks/>
          </p:cNvGrpSpPr>
          <p:nvPr/>
        </p:nvGrpSpPr>
        <p:grpSpPr bwMode="auto">
          <a:xfrm>
            <a:off x="2387600" y="136525"/>
            <a:ext cx="6343650" cy="1190625"/>
            <a:chOff x="1504" y="86"/>
            <a:chExt cx="3996" cy="750"/>
          </a:xfrm>
        </p:grpSpPr>
        <p:sp>
          <p:nvSpPr>
            <p:cNvPr id="5" name="Rectangle 2"/>
            <p:cNvSpPr txBox="1">
              <a:spLocks noChangeArrowheads="1"/>
            </p:cNvSpPr>
            <p:nvPr/>
          </p:nvSpPr>
          <p:spPr>
            <a:xfrm>
              <a:off x="1504" y="86"/>
              <a:ext cx="3768" cy="551"/>
            </a:xfrm>
            <a:prstGeom prst="rect">
              <a:avLst/>
            </a:prstGeom>
          </p:spPr>
          <p:txBody>
            <a:bodyPr/>
            <a:lstStyle/>
            <a:p>
              <a:pPr algn="l" eaLnBrk="0" hangingPunct="0">
                <a:defRPr/>
              </a:pPr>
              <a:r>
                <a:rPr lang="ru-RU" sz="4800" b="1" kern="0" dirty="0" smtClean="0">
                  <a:solidFill>
                    <a:srgbClr val="2F93D1"/>
                  </a:solidFill>
                  <a:latin typeface="Calibri" pitchFamily="34" charset="0"/>
                  <a:ea typeface="+mj-ea"/>
                  <a:cs typeface="+mj-cs"/>
                </a:rPr>
                <a:t>База данных ЮНИДО</a:t>
              </a:r>
              <a:endParaRPr lang="en-US" sz="4800" b="1" kern="0" dirty="0">
                <a:solidFill>
                  <a:srgbClr val="2F93D1"/>
                </a:solidFill>
                <a:latin typeface="Calibri" pitchFamily="34" charset="0"/>
                <a:ea typeface="+mj-ea"/>
                <a:cs typeface="+mj-cs"/>
              </a:endParaRPr>
            </a:p>
          </p:txBody>
        </p:sp>
        <p:sp>
          <p:nvSpPr>
            <p:cNvPr id="6" name="Rectangle 2"/>
            <p:cNvSpPr txBox="1">
              <a:spLocks noChangeArrowheads="1"/>
            </p:cNvSpPr>
            <p:nvPr/>
          </p:nvSpPr>
          <p:spPr>
            <a:xfrm>
              <a:off x="1635" y="493"/>
              <a:ext cx="3865" cy="343"/>
            </a:xfrm>
            <a:prstGeom prst="rect">
              <a:avLst/>
            </a:prstGeom>
          </p:spPr>
          <p:txBody>
            <a:bodyPr/>
            <a:lstStyle/>
            <a:p>
              <a:pPr algn="l" eaLnBrk="0" hangingPunct="0"/>
              <a:r>
                <a:rPr lang="ru-RU" sz="2800" b="1" dirty="0" err="1" smtClean="0">
                  <a:solidFill>
                    <a:srgbClr val="2F93D1"/>
                  </a:solidFill>
                  <a:latin typeface="Calibri" pitchFamily="34" charset="0"/>
                </a:rPr>
                <a:t>Энергоэффективность</a:t>
              </a:r>
              <a:endParaRPr lang="en-US" sz="2800" b="1" dirty="0">
                <a:solidFill>
                  <a:srgbClr val="2F93D1"/>
                </a:solidFill>
                <a:latin typeface="Calibri" pitchFamily="34" charset="0"/>
              </a:endParaRPr>
            </a:p>
          </p:txBody>
        </p:sp>
      </p:grpSp>
      <p:sp>
        <p:nvSpPr>
          <p:cNvPr id="19461" name="Rectangle 3"/>
          <p:cNvSpPr txBox="1">
            <a:spLocks noChangeArrowheads="1"/>
          </p:cNvSpPr>
          <p:nvPr/>
        </p:nvSpPr>
        <p:spPr bwMode="auto">
          <a:xfrm>
            <a:off x="2938463" y="6076950"/>
            <a:ext cx="5430837" cy="615950"/>
          </a:xfrm>
          <a:prstGeom prst="rect">
            <a:avLst/>
          </a:prstGeom>
          <a:solidFill>
            <a:srgbClr val="CCFFFF"/>
          </a:solidFill>
          <a:ln w="9525">
            <a:solidFill>
              <a:schemeClr val="tx1"/>
            </a:solidFill>
            <a:miter lim="800000"/>
            <a:headEnd/>
            <a:tailEnd/>
          </a:ln>
        </p:spPr>
        <p:txBody>
          <a:bodyPr tIns="137160"/>
          <a:lstStyle/>
          <a:p>
            <a:pPr marL="342900" indent="-342900" algn="ctr" eaLnBrk="0" hangingPunct="0">
              <a:lnSpc>
                <a:spcPct val="80000"/>
              </a:lnSpc>
              <a:spcBef>
                <a:spcPct val="40000"/>
              </a:spcBef>
              <a:buFont typeface="Wingdings" pitchFamily="2" charset="2"/>
              <a:buNone/>
            </a:pPr>
            <a:r>
              <a:rPr lang="ru-RU" sz="2800" dirty="0" smtClean="0">
                <a:latin typeface="Calibri" pitchFamily="34" charset="0"/>
              </a:rPr>
              <a:t>Доступно:</a:t>
            </a:r>
            <a:r>
              <a:rPr lang="de-AT" sz="2800" dirty="0" smtClean="0">
                <a:latin typeface="Calibri" pitchFamily="34" charset="0"/>
              </a:rPr>
              <a:t> </a:t>
            </a:r>
            <a:r>
              <a:rPr lang="en-US" sz="2800" b="1" dirty="0">
                <a:solidFill>
                  <a:schemeClr val="tx2"/>
                </a:solidFill>
                <a:latin typeface="Calibri" pitchFamily="34" charset="0"/>
              </a:rPr>
              <a:t>http://ieep.unido.org/</a:t>
            </a:r>
            <a:endParaRPr lang="de-AT" sz="2800" b="1" dirty="0">
              <a:latin typeface="Calibri" pitchFamily="34" charset="0"/>
            </a:endParaRPr>
          </a:p>
        </p:txBody>
      </p:sp>
      <p:pic>
        <p:nvPicPr>
          <p:cNvPr id="19462" name="Picture 9" descr="C:\Documents and Settings\SackdaS\Desktop\2011\Unido_E_black.jpg"/>
          <p:cNvPicPr>
            <a:picLocks noChangeAspect="1" noChangeArrowheads="1"/>
          </p:cNvPicPr>
          <p:nvPr/>
        </p:nvPicPr>
        <p:blipFill>
          <a:blip r:embed="rId5"/>
          <a:srcRect r="77007"/>
          <a:stretch>
            <a:fillRect/>
          </a:stretch>
        </p:blipFill>
        <p:spPr bwMode="auto">
          <a:xfrm>
            <a:off x="8326438" y="38100"/>
            <a:ext cx="788987" cy="63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5" name="Picture 2" descr="C:\Documents and Settings\SackdaS\Desktop\IDR-poster_landscape1_v2.jpg"/>
          <p:cNvPicPr>
            <a:picLocks noChangeAspect="1" noChangeArrowheads="1"/>
          </p:cNvPicPr>
          <p:nvPr/>
        </p:nvPicPr>
        <p:blipFill>
          <a:blip r:embed="rId3"/>
          <a:srcRect l="34914" t="46712" r="53867" b="7175"/>
          <a:stretch>
            <a:fillRect/>
          </a:stretch>
        </p:blipFill>
        <p:spPr bwMode="auto">
          <a:xfrm>
            <a:off x="0" y="0"/>
            <a:ext cx="2362200" cy="6858000"/>
          </a:xfrm>
          <a:prstGeom prst="rect">
            <a:avLst/>
          </a:prstGeom>
          <a:noFill/>
          <a:ln w="9525">
            <a:noFill/>
            <a:miter lim="800000"/>
            <a:headEnd/>
            <a:tailEnd/>
          </a:ln>
        </p:spPr>
      </p:pic>
      <p:grpSp>
        <p:nvGrpSpPr>
          <p:cNvPr id="74756" name="Group 4"/>
          <p:cNvGrpSpPr>
            <a:grpSpLocks/>
          </p:cNvGrpSpPr>
          <p:nvPr/>
        </p:nvGrpSpPr>
        <p:grpSpPr bwMode="auto">
          <a:xfrm>
            <a:off x="2387600" y="136525"/>
            <a:ext cx="6343650" cy="1190625"/>
            <a:chOff x="1504" y="86"/>
            <a:chExt cx="3996" cy="750"/>
          </a:xfrm>
        </p:grpSpPr>
        <p:sp>
          <p:nvSpPr>
            <p:cNvPr id="5" name="Rectangle 2"/>
            <p:cNvSpPr txBox="1">
              <a:spLocks noChangeArrowheads="1"/>
            </p:cNvSpPr>
            <p:nvPr/>
          </p:nvSpPr>
          <p:spPr>
            <a:xfrm>
              <a:off x="1504" y="86"/>
              <a:ext cx="3647" cy="551"/>
            </a:xfrm>
            <a:prstGeom prst="rect">
              <a:avLst/>
            </a:prstGeom>
          </p:spPr>
          <p:txBody>
            <a:bodyPr/>
            <a:lstStyle/>
            <a:p>
              <a:pPr algn="l" eaLnBrk="0" hangingPunct="0">
                <a:defRPr/>
              </a:pPr>
              <a:r>
                <a:rPr lang="ru-RU" sz="4400" b="1" kern="0" dirty="0" smtClean="0">
                  <a:solidFill>
                    <a:srgbClr val="2F93D1"/>
                  </a:solidFill>
                  <a:latin typeface="Calibri" pitchFamily="34" charset="0"/>
                </a:rPr>
                <a:t>База данных ЮНИДО</a:t>
              </a:r>
              <a:endParaRPr lang="en-US" sz="4400" b="1" kern="0" dirty="0">
                <a:solidFill>
                  <a:srgbClr val="2F93D1"/>
                </a:solidFill>
                <a:latin typeface="Calibri" pitchFamily="34" charset="0"/>
              </a:endParaRPr>
            </a:p>
          </p:txBody>
        </p:sp>
        <p:sp>
          <p:nvSpPr>
            <p:cNvPr id="6" name="Rectangle 2"/>
            <p:cNvSpPr txBox="1">
              <a:spLocks noChangeArrowheads="1"/>
            </p:cNvSpPr>
            <p:nvPr/>
          </p:nvSpPr>
          <p:spPr>
            <a:xfrm>
              <a:off x="1635" y="493"/>
              <a:ext cx="3865" cy="343"/>
            </a:xfrm>
            <a:prstGeom prst="rect">
              <a:avLst/>
            </a:prstGeom>
          </p:spPr>
          <p:txBody>
            <a:bodyPr/>
            <a:lstStyle/>
            <a:p>
              <a:pPr algn="l" eaLnBrk="0" hangingPunct="0"/>
              <a:r>
                <a:rPr lang="ru-RU" sz="2800" b="1" dirty="0" err="1" smtClean="0">
                  <a:solidFill>
                    <a:srgbClr val="2F93D1"/>
                  </a:solidFill>
                  <a:latin typeface="Calibri" pitchFamily="34" charset="0"/>
                </a:rPr>
                <a:t>Энергоэффективность</a:t>
              </a:r>
              <a:endParaRPr lang="en-US" sz="2800" b="1" dirty="0">
                <a:solidFill>
                  <a:srgbClr val="2F93D1"/>
                </a:solidFill>
                <a:latin typeface="Calibri" pitchFamily="34" charset="0"/>
              </a:endParaRPr>
            </a:p>
          </p:txBody>
        </p:sp>
      </p:grpSp>
      <p:pic>
        <p:nvPicPr>
          <p:cNvPr id="74760" name="Picture 9" descr="C:\Documents and Settings\SackdaS\Desktop\2011\Unido_E_black.jpg"/>
          <p:cNvPicPr>
            <a:picLocks noChangeAspect="1" noChangeArrowheads="1"/>
          </p:cNvPicPr>
          <p:nvPr/>
        </p:nvPicPr>
        <p:blipFill>
          <a:blip r:embed="rId4"/>
          <a:srcRect r="77007"/>
          <a:stretch>
            <a:fillRect/>
          </a:stretch>
        </p:blipFill>
        <p:spPr bwMode="auto">
          <a:xfrm>
            <a:off x="8326438" y="38100"/>
            <a:ext cx="788987" cy="638175"/>
          </a:xfrm>
          <a:prstGeom prst="rect">
            <a:avLst/>
          </a:prstGeom>
          <a:noFill/>
          <a:ln w="9525">
            <a:noFill/>
            <a:miter lim="800000"/>
            <a:headEnd/>
            <a:tailEnd/>
          </a:ln>
        </p:spPr>
      </p:pic>
      <p:pic>
        <p:nvPicPr>
          <p:cNvPr id="74761" name="Picture 9"/>
          <p:cNvPicPr>
            <a:picLocks noChangeAspect="1" noChangeArrowheads="1"/>
          </p:cNvPicPr>
          <p:nvPr/>
        </p:nvPicPr>
        <p:blipFill>
          <a:blip r:embed="rId5"/>
          <a:srcRect l="3749" r="3749" b="49693"/>
          <a:stretch>
            <a:fillRect/>
          </a:stretch>
        </p:blipFill>
        <p:spPr bwMode="auto">
          <a:xfrm>
            <a:off x="2436813" y="1327150"/>
            <a:ext cx="6554787" cy="2852738"/>
          </a:xfrm>
          <a:prstGeom prst="rect">
            <a:avLst/>
          </a:prstGeom>
          <a:noFill/>
          <a:ln w="9525">
            <a:noFill/>
            <a:miter lim="800000"/>
            <a:headEnd/>
            <a:tailEnd/>
          </a:ln>
          <a:effectLst/>
        </p:spPr>
      </p:pic>
      <p:sp>
        <p:nvSpPr>
          <p:cNvPr id="74764" name="AutoShape 12"/>
          <p:cNvSpPr>
            <a:spLocks noChangeArrowheads="1"/>
          </p:cNvSpPr>
          <p:nvPr/>
        </p:nvSpPr>
        <p:spPr bwMode="auto">
          <a:xfrm>
            <a:off x="3067050" y="2971800"/>
            <a:ext cx="504825" cy="114300"/>
          </a:xfrm>
          <a:prstGeom prst="roundRect">
            <a:avLst>
              <a:gd name="adj" fmla="val 16667"/>
            </a:avLst>
          </a:prstGeom>
          <a:noFill/>
          <a:ln w="19050">
            <a:solidFill>
              <a:srgbClr val="FF0000"/>
            </a:solidFill>
            <a:round/>
            <a:headEnd/>
            <a:tailEnd/>
          </a:ln>
          <a:effectLst/>
        </p:spPr>
        <p:txBody>
          <a:bodyPr wrap="none" anchor="ctr"/>
          <a:lstStyle/>
          <a:p>
            <a:endParaRPr lang="ru-RU"/>
          </a:p>
        </p:txBody>
      </p:sp>
      <p:sp>
        <p:nvSpPr>
          <p:cNvPr id="74765" name="AutoShape 13"/>
          <p:cNvSpPr>
            <a:spLocks noChangeArrowheads="1"/>
          </p:cNvSpPr>
          <p:nvPr/>
        </p:nvSpPr>
        <p:spPr bwMode="auto">
          <a:xfrm>
            <a:off x="2943225" y="2857500"/>
            <a:ext cx="504825" cy="114300"/>
          </a:xfrm>
          <a:prstGeom prst="roundRect">
            <a:avLst>
              <a:gd name="adj" fmla="val 16667"/>
            </a:avLst>
          </a:prstGeom>
          <a:noFill/>
          <a:ln w="19050">
            <a:solidFill>
              <a:srgbClr val="FF0000"/>
            </a:solidFill>
            <a:round/>
            <a:headEnd/>
            <a:tailEnd/>
          </a:ln>
          <a:effectLst/>
        </p:spPr>
        <p:txBody>
          <a:bodyPr wrap="none" anchor="ctr"/>
          <a:lstStyle/>
          <a:p>
            <a:endParaRPr lang="ru-RU"/>
          </a:p>
        </p:txBody>
      </p:sp>
      <p:sp>
        <p:nvSpPr>
          <p:cNvPr id="74766" name="Line 14"/>
          <p:cNvSpPr>
            <a:spLocks noChangeShapeType="1"/>
          </p:cNvSpPr>
          <p:nvPr/>
        </p:nvSpPr>
        <p:spPr bwMode="auto">
          <a:xfrm>
            <a:off x="3571875" y="3028950"/>
            <a:ext cx="809625" cy="0"/>
          </a:xfrm>
          <a:prstGeom prst="line">
            <a:avLst/>
          </a:prstGeom>
          <a:noFill/>
          <a:ln w="15875">
            <a:solidFill>
              <a:srgbClr val="FF0000"/>
            </a:solidFill>
            <a:round/>
            <a:headEnd/>
            <a:tailEnd/>
          </a:ln>
          <a:effectLst/>
        </p:spPr>
        <p:txBody>
          <a:bodyPr/>
          <a:lstStyle/>
          <a:p>
            <a:endParaRPr lang="ru-RU"/>
          </a:p>
        </p:txBody>
      </p:sp>
      <p:sp>
        <p:nvSpPr>
          <p:cNvPr id="74767" name="Line 15"/>
          <p:cNvSpPr>
            <a:spLocks noChangeShapeType="1"/>
          </p:cNvSpPr>
          <p:nvPr/>
        </p:nvSpPr>
        <p:spPr bwMode="auto">
          <a:xfrm>
            <a:off x="4381500" y="3028950"/>
            <a:ext cx="0" cy="325438"/>
          </a:xfrm>
          <a:prstGeom prst="line">
            <a:avLst/>
          </a:prstGeom>
          <a:noFill/>
          <a:ln w="15875">
            <a:solidFill>
              <a:srgbClr val="FF0000"/>
            </a:solidFill>
            <a:round/>
            <a:headEnd/>
            <a:tailEnd/>
          </a:ln>
          <a:effectLst/>
        </p:spPr>
        <p:txBody>
          <a:bodyPr/>
          <a:lstStyle/>
          <a:p>
            <a:endParaRPr lang="ru-RU"/>
          </a:p>
        </p:txBody>
      </p:sp>
      <p:sp>
        <p:nvSpPr>
          <p:cNvPr id="74769" name="Line 17"/>
          <p:cNvSpPr>
            <a:spLocks noChangeShapeType="1"/>
          </p:cNvSpPr>
          <p:nvPr/>
        </p:nvSpPr>
        <p:spPr bwMode="auto">
          <a:xfrm>
            <a:off x="4381500" y="3354388"/>
            <a:ext cx="190500" cy="0"/>
          </a:xfrm>
          <a:prstGeom prst="line">
            <a:avLst/>
          </a:prstGeom>
          <a:noFill/>
          <a:ln w="15875">
            <a:solidFill>
              <a:srgbClr val="FF0000"/>
            </a:solidFill>
            <a:round/>
            <a:headEnd/>
            <a:tailEnd type="triangle" w="med" len="med"/>
          </a:ln>
          <a:effectLst/>
        </p:spPr>
        <p:txBody>
          <a:bodyPr/>
          <a:lstStyle/>
          <a:p>
            <a:endParaRPr lang="ru-RU"/>
          </a:p>
        </p:txBody>
      </p:sp>
      <p:sp>
        <p:nvSpPr>
          <p:cNvPr id="74770" name="AutoShape 18"/>
          <p:cNvSpPr>
            <a:spLocks noChangeArrowheads="1"/>
          </p:cNvSpPr>
          <p:nvPr/>
        </p:nvSpPr>
        <p:spPr bwMode="auto">
          <a:xfrm>
            <a:off x="4572000" y="3306763"/>
            <a:ext cx="1590675" cy="114300"/>
          </a:xfrm>
          <a:prstGeom prst="roundRect">
            <a:avLst>
              <a:gd name="adj" fmla="val 16667"/>
            </a:avLst>
          </a:prstGeom>
          <a:noFill/>
          <a:ln w="19050">
            <a:solidFill>
              <a:srgbClr val="FF0000"/>
            </a:solidFill>
            <a:round/>
            <a:headEnd/>
            <a:tailEnd/>
          </a:ln>
          <a:effectLst/>
        </p:spPr>
        <p:txBody>
          <a:bodyPr wrap="none" anchor="ctr"/>
          <a:lstStyle/>
          <a:p>
            <a:endParaRPr lang="ru-RU"/>
          </a:p>
        </p:txBody>
      </p:sp>
      <p:pic>
        <p:nvPicPr>
          <p:cNvPr id="74771" name="Picture 19"/>
          <p:cNvPicPr>
            <a:picLocks noChangeAspect="1" noChangeArrowheads="1"/>
          </p:cNvPicPr>
          <p:nvPr/>
        </p:nvPicPr>
        <p:blipFill>
          <a:blip r:embed="rId6"/>
          <a:srcRect l="14998" t="14064" r="17998" b="9377"/>
          <a:stretch>
            <a:fillRect/>
          </a:stretch>
        </p:blipFill>
        <p:spPr bwMode="auto">
          <a:xfrm>
            <a:off x="4905375" y="3678238"/>
            <a:ext cx="3271838" cy="2990850"/>
          </a:xfrm>
          <a:prstGeom prst="rect">
            <a:avLst/>
          </a:prstGeom>
          <a:noFill/>
          <a:ln w="9525">
            <a:noFill/>
            <a:miter lim="800000"/>
            <a:headEnd/>
            <a:tailEnd/>
          </a:ln>
          <a:effectLst/>
        </p:spPr>
      </p:pic>
      <p:sp>
        <p:nvSpPr>
          <p:cNvPr id="74772" name="Line 20"/>
          <p:cNvSpPr>
            <a:spLocks noChangeShapeType="1"/>
          </p:cNvSpPr>
          <p:nvPr/>
        </p:nvSpPr>
        <p:spPr bwMode="auto">
          <a:xfrm>
            <a:off x="5983288" y="3421063"/>
            <a:ext cx="0" cy="257175"/>
          </a:xfrm>
          <a:prstGeom prst="line">
            <a:avLst/>
          </a:prstGeom>
          <a:noFill/>
          <a:ln w="15875">
            <a:solidFill>
              <a:srgbClr val="FF0000"/>
            </a:solidFill>
            <a:round/>
            <a:headEnd/>
            <a:tailEnd type="triangle" w="med" len="med"/>
          </a:ln>
          <a:effectLst/>
        </p:spPr>
        <p:txBody>
          <a:bodyPr/>
          <a:lstStyle/>
          <a:p>
            <a:endParaRPr lang="ru-R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15" name="Picture 15"/>
          <p:cNvPicPr>
            <a:picLocks noChangeAspect="1" noChangeArrowheads="1"/>
          </p:cNvPicPr>
          <p:nvPr/>
        </p:nvPicPr>
        <p:blipFill>
          <a:blip r:embed="rId3"/>
          <a:srcRect l="3749" r="3749" b="51569"/>
          <a:stretch>
            <a:fillRect/>
          </a:stretch>
        </p:blipFill>
        <p:spPr bwMode="auto">
          <a:xfrm>
            <a:off x="2446338" y="1328738"/>
            <a:ext cx="6545262" cy="2741612"/>
          </a:xfrm>
          <a:prstGeom prst="rect">
            <a:avLst/>
          </a:prstGeom>
          <a:noFill/>
          <a:ln w="9525">
            <a:noFill/>
            <a:miter lim="800000"/>
            <a:headEnd/>
            <a:tailEnd/>
          </a:ln>
          <a:effectLst/>
        </p:spPr>
      </p:pic>
      <p:pic>
        <p:nvPicPr>
          <p:cNvPr id="76802" name="Picture 2" descr="C:\Documents and Settings\SackdaS\Desktop\IDR-poster_landscape1_v2.jpg"/>
          <p:cNvPicPr>
            <a:picLocks noChangeAspect="1" noChangeArrowheads="1"/>
          </p:cNvPicPr>
          <p:nvPr/>
        </p:nvPicPr>
        <p:blipFill>
          <a:blip r:embed="rId4"/>
          <a:srcRect l="34914" t="46712" r="53867" b="7175"/>
          <a:stretch>
            <a:fillRect/>
          </a:stretch>
        </p:blipFill>
        <p:spPr bwMode="auto">
          <a:xfrm>
            <a:off x="0" y="0"/>
            <a:ext cx="2362200" cy="6858000"/>
          </a:xfrm>
          <a:prstGeom prst="rect">
            <a:avLst/>
          </a:prstGeom>
          <a:noFill/>
          <a:ln w="9525">
            <a:noFill/>
            <a:miter lim="800000"/>
            <a:headEnd/>
            <a:tailEnd/>
          </a:ln>
        </p:spPr>
      </p:pic>
      <p:grpSp>
        <p:nvGrpSpPr>
          <p:cNvPr id="76803" name="Group 3"/>
          <p:cNvGrpSpPr>
            <a:grpSpLocks/>
          </p:cNvGrpSpPr>
          <p:nvPr/>
        </p:nvGrpSpPr>
        <p:grpSpPr bwMode="auto">
          <a:xfrm>
            <a:off x="2387600" y="136525"/>
            <a:ext cx="6343650" cy="1190625"/>
            <a:chOff x="1504" y="86"/>
            <a:chExt cx="3996" cy="750"/>
          </a:xfrm>
        </p:grpSpPr>
        <p:sp>
          <p:nvSpPr>
            <p:cNvPr id="5" name="Rectangle 2"/>
            <p:cNvSpPr txBox="1">
              <a:spLocks noChangeArrowheads="1"/>
            </p:cNvSpPr>
            <p:nvPr/>
          </p:nvSpPr>
          <p:spPr>
            <a:xfrm>
              <a:off x="1504" y="86"/>
              <a:ext cx="3741" cy="551"/>
            </a:xfrm>
            <a:prstGeom prst="rect">
              <a:avLst/>
            </a:prstGeom>
          </p:spPr>
          <p:txBody>
            <a:bodyPr/>
            <a:lstStyle/>
            <a:p>
              <a:pPr algn="l" eaLnBrk="0" hangingPunct="0">
                <a:defRPr/>
              </a:pPr>
              <a:r>
                <a:rPr lang="ru-RU" sz="4800" b="1" kern="0" dirty="0" smtClean="0">
                  <a:solidFill>
                    <a:srgbClr val="2F93D1"/>
                  </a:solidFill>
                  <a:latin typeface="Calibri" pitchFamily="34" charset="0"/>
                </a:rPr>
                <a:t>База данных ЮНИДО</a:t>
              </a:r>
              <a:endParaRPr lang="en-US" sz="4800" b="1" kern="0" dirty="0">
                <a:solidFill>
                  <a:srgbClr val="2F93D1"/>
                </a:solidFill>
                <a:latin typeface="Calibri" pitchFamily="34" charset="0"/>
              </a:endParaRPr>
            </a:p>
          </p:txBody>
        </p:sp>
        <p:sp>
          <p:nvSpPr>
            <p:cNvPr id="6" name="Rectangle 2"/>
            <p:cNvSpPr txBox="1">
              <a:spLocks noChangeArrowheads="1"/>
            </p:cNvSpPr>
            <p:nvPr/>
          </p:nvSpPr>
          <p:spPr>
            <a:xfrm>
              <a:off x="1635" y="493"/>
              <a:ext cx="3865" cy="343"/>
            </a:xfrm>
            <a:prstGeom prst="rect">
              <a:avLst/>
            </a:prstGeom>
          </p:spPr>
          <p:txBody>
            <a:bodyPr/>
            <a:lstStyle/>
            <a:p>
              <a:pPr algn="l" eaLnBrk="0" hangingPunct="0"/>
              <a:r>
                <a:rPr lang="ru-RU" sz="2800" b="1" dirty="0" err="1" smtClean="0">
                  <a:solidFill>
                    <a:srgbClr val="2F93D1"/>
                  </a:solidFill>
                  <a:latin typeface="Calibri" pitchFamily="34" charset="0"/>
                </a:rPr>
                <a:t>Энергоэффективность</a:t>
              </a:r>
              <a:endParaRPr lang="en-US" sz="2800" b="1" dirty="0">
                <a:solidFill>
                  <a:srgbClr val="2F93D1"/>
                </a:solidFill>
                <a:latin typeface="Calibri" pitchFamily="34" charset="0"/>
              </a:endParaRPr>
            </a:p>
          </p:txBody>
        </p:sp>
      </p:grpSp>
      <p:pic>
        <p:nvPicPr>
          <p:cNvPr id="76806" name="Picture 9" descr="C:\Documents and Settings\SackdaS\Desktop\2011\Unido_E_black.jpg"/>
          <p:cNvPicPr>
            <a:picLocks noChangeAspect="1" noChangeArrowheads="1"/>
          </p:cNvPicPr>
          <p:nvPr/>
        </p:nvPicPr>
        <p:blipFill>
          <a:blip r:embed="rId5"/>
          <a:srcRect r="77007"/>
          <a:stretch>
            <a:fillRect/>
          </a:stretch>
        </p:blipFill>
        <p:spPr bwMode="auto">
          <a:xfrm>
            <a:off x="8326438" y="38100"/>
            <a:ext cx="788987" cy="638175"/>
          </a:xfrm>
          <a:prstGeom prst="rect">
            <a:avLst/>
          </a:prstGeom>
          <a:noFill/>
          <a:ln w="9525">
            <a:noFill/>
            <a:miter lim="800000"/>
            <a:headEnd/>
            <a:tailEnd/>
          </a:ln>
        </p:spPr>
      </p:pic>
      <p:sp>
        <p:nvSpPr>
          <p:cNvPr id="76808" name="AutoShape 8"/>
          <p:cNvSpPr>
            <a:spLocks noChangeArrowheads="1"/>
          </p:cNvSpPr>
          <p:nvPr/>
        </p:nvSpPr>
        <p:spPr bwMode="auto">
          <a:xfrm>
            <a:off x="3067050" y="3095625"/>
            <a:ext cx="1314450" cy="114300"/>
          </a:xfrm>
          <a:prstGeom prst="roundRect">
            <a:avLst>
              <a:gd name="adj" fmla="val 16667"/>
            </a:avLst>
          </a:prstGeom>
          <a:noFill/>
          <a:ln w="19050">
            <a:solidFill>
              <a:srgbClr val="FF0000"/>
            </a:solidFill>
            <a:round/>
            <a:headEnd/>
            <a:tailEnd/>
          </a:ln>
          <a:effectLst/>
        </p:spPr>
        <p:txBody>
          <a:bodyPr wrap="none" anchor="ctr"/>
          <a:lstStyle/>
          <a:p>
            <a:endParaRPr lang="ru-RU"/>
          </a:p>
        </p:txBody>
      </p:sp>
      <p:sp>
        <p:nvSpPr>
          <p:cNvPr id="76809" name="AutoShape 9"/>
          <p:cNvSpPr>
            <a:spLocks noChangeArrowheads="1"/>
          </p:cNvSpPr>
          <p:nvPr/>
        </p:nvSpPr>
        <p:spPr bwMode="auto">
          <a:xfrm>
            <a:off x="2943225" y="2857500"/>
            <a:ext cx="504825" cy="114300"/>
          </a:xfrm>
          <a:prstGeom prst="roundRect">
            <a:avLst>
              <a:gd name="adj" fmla="val 16667"/>
            </a:avLst>
          </a:prstGeom>
          <a:noFill/>
          <a:ln w="19050">
            <a:solidFill>
              <a:srgbClr val="FF0000"/>
            </a:solidFill>
            <a:round/>
            <a:headEnd/>
            <a:tailEnd/>
          </a:ln>
          <a:effectLst/>
        </p:spPr>
        <p:txBody>
          <a:bodyPr wrap="none" anchor="ctr"/>
          <a:lstStyle/>
          <a:p>
            <a:endParaRPr lang="ru-RU"/>
          </a:p>
        </p:txBody>
      </p:sp>
      <p:sp>
        <p:nvSpPr>
          <p:cNvPr id="76811" name="Line 11"/>
          <p:cNvSpPr>
            <a:spLocks noChangeShapeType="1"/>
          </p:cNvSpPr>
          <p:nvPr/>
        </p:nvSpPr>
        <p:spPr bwMode="auto">
          <a:xfrm>
            <a:off x="4381500" y="3209925"/>
            <a:ext cx="0" cy="144463"/>
          </a:xfrm>
          <a:prstGeom prst="line">
            <a:avLst/>
          </a:prstGeom>
          <a:noFill/>
          <a:ln w="15875">
            <a:solidFill>
              <a:srgbClr val="FF0000"/>
            </a:solidFill>
            <a:round/>
            <a:headEnd/>
            <a:tailEnd/>
          </a:ln>
          <a:effectLst/>
        </p:spPr>
        <p:txBody>
          <a:bodyPr/>
          <a:lstStyle/>
          <a:p>
            <a:endParaRPr lang="ru-RU"/>
          </a:p>
        </p:txBody>
      </p:sp>
      <p:sp>
        <p:nvSpPr>
          <p:cNvPr id="76812" name="Line 12"/>
          <p:cNvSpPr>
            <a:spLocks noChangeShapeType="1"/>
          </p:cNvSpPr>
          <p:nvPr/>
        </p:nvSpPr>
        <p:spPr bwMode="auto">
          <a:xfrm>
            <a:off x="4381500" y="3354388"/>
            <a:ext cx="190500" cy="0"/>
          </a:xfrm>
          <a:prstGeom prst="line">
            <a:avLst/>
          </a:prstGeom>
          <a:noFill/>
          <a:ln w="15875">
            <a:solidFill>
              <a:srgbClr val="FF0000"/>
            </a:solidFill>
            <a:round/>
            <a:headEnd/>
            <a:tailEnd type="triangle" w="med" len="med"/>
          </a:ln>
          <a:effectLst/>
        </p:spPr>
        <p:txBody>
          <a:bodyPr/>
          <a:lstStyle/>
          <a:p>
            <a:endParaRPr lang="ru-RU"/>
          </a:p>
        </p:txBody>
      </p:sp>
      <p:sp>
        <p:nvSpPr>
          <p:cNvPr id="76813" name="AutoShape 13"/>
          <p:cNvSpPr>
            <a:spLocks noChangeArrowheads="1"/>
          </p:cNvSpPr>
          <p:nvPr/>
        </p:nvSpPr>
        <p:spPr bwMode="auto">
          <a:xfrm>
            <a:off x="4572000" y="3306763"/>
            <a:ext cx="2028825" cy="114300"/>
          </a:xfrm>
          <a:prstGeom prst="roundRect">
            <a:avLst>
              <a:gd name="adj" fmla="val 16667"/>
            </a:avLst>
          </a:prstGeom>
          <a:noFill/>
          <a:ln w="19050">
            <a:solidFill>
              <a:srgbClr val="FF0000"/>
            </a:solidFill>
            <a:round/>
            <a:headEnd/>
            <a:tailEnd/>
          </a:ln>
          <a:effectLst/>
        </p:spPr>
        <p:txBody>
          <a:bodyPr wrap="none" anchor="ctr"/>
          <a:lstStyle/>
          <a:p>
            <a:endParaRPr lang="ru-RU"/>
          </a:p>
        </p:txBody>
      </p:sp>
      <p:pic>
        <p:nvPicPr>
          <p:cNvPr id="76816" name="Picture 16"/>
          <p:cNvPicPr>
            <a:picLocks noChangeAspect="1" noChangeArrowheads="1"/>
          </p:cNvPicPr>
          <p:nvPr/>
        </p:nvPicPr>
        <p:blipFill>
          <a:blip r:embed="rId6"/>
          <a:srcRect l="3749" t="18753" r="3749" b="17815"/>
          <a:stretch>
            <a:fillRect/>
          </a:stretch>
        </p:blipFill>
        <p:spPr bwMode="auto">
          <a:xfrm>
            <a:off x="3743325" y="3894138"/>
            <a:ext cx="5200650" cy="2851150"/>
          </a:xfrm>
          <a:prstGeom prst="rect">
            <a:avLst/>
          </a:prstGeom>
          <a:noFill/>
          <a:ln w="9525">
            <a:noFill/>
            <a:miter lim="800000"/>
            <a:headEnd/>
            <a:tailEnd/>
          </a:ln>
          <a:effectLst/>
        </p:spPr>
      </p:pic>
      <p:sp>
        <p:nvSpPr>
          <p:cNvPr id="76817" name="Line 17"/>
          <p:cNvSpPr>
            <a:spLocks noChangeShapeType="1"/>
          </p:cNvSpPr>
          <p:nvPr/>
        </p:nvSpPr>
        <p:spPr bwMode="auto">
          <a:xfrm>
            <a:off x="6354763" y="3435350"/>
            <a:ext cx="0" cy="458788"/>
          </a:xfrm>
          <a:prstGeom prst="line">
            <a:avLst/>
          </a:prstGeom>
          <a:noFill/>
          <a:ln w="15875">
            <a:solidFill>
              <a:srgbClr val="FF0000"/>
            </a:solidFill>
            <a:round/>
            <a:headEnd/>
            <a:tailEnd type="triangle" w="med" len="med"/>
          </a:ln>
          <a:effectLst/>
        </p:spPr>
        <p:txBody>
          <a:bodyPr/>
          <a:lstStyle/>
          <a:p>
            <a:endParaRPr 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40" name="Picture 16"/>
          <p:cNvPicPr>
            <a:picLocks noChangeAspect="1" noChangeArrowheads="1"/>
          </p:cNvPicPr>
          <p:nvPr/>
        </p:nvPicPr>
        <p:blipFill>
          <a:blip r:embed="rId3"/>
          <a:srcRect l="3000" r="4500" b="37505"/>
          <a:stretch>
            <a:fillRect/>
          </a:stretch>
        </p:blipFill>
        <p:spPr bwMode="auto">
          <a:xfrm>
            <a:off x="2463800" y="1382713"/>
            <a:ext cx="6545263" cy="3538537"/>
          </a:xfrm>
          <a:prstGeom prst="rect">
            <a:avLst/>
          </a:prstGeom>
          <a:noFill/>
          <a:ln w="9525">
            <a:noFill/>
            <a:miter lim="800000"/>
            <a:headEnd/>
            <a:tailEnd/>
          </a:ln>
          <a:effectLst/>
        </p:spPr>
      </p:pic>
      <p:pic>
        <p:nvPicPr>
          <p:cNvPr id="77827" name="Picture 2" descr="C:\Documents and Settings\SackdaS\Desktop\IDR-poster_landscape1_v2.jpg"/>
          <p:cNvPicPr>
            <a:picLocks noChangeAspect="1" noChangeArrowheads="1"/>
          </p:cNvPicPr>
          <p:nvPr/>
        </p:nvPicPr>
        <p:blipFill>
          <a:blip r:embed="rId4"/>
          <a:srcRect l="34914" t="46712" r="53867" b="7175"/>
          <a:stretch>
            <a:fillRect/>
          </a:stretch>
        </p:blipFill>
        <p:spPr bwMode="auto">
          <a:xfrm>
            <a:off x="0" y="0"/>
            <a:ext cx="2362200" cy="6858000"/>
          </a:xfrm>
          <a:prstGeom prst="rect">
            <a:avLst/>
          </a:prstGeom>
          <a:noFill/>
          <a:ln w="9525">
            <a:noFill/>
            <a:miter lim="800000"/>
            <a:headEnd/>
            <a:tailEnd/>
          </a:ln>
        </p:spPr>
      </p:pic>
      <p:grpSp>
        <p:nvGrpSpPr>
          <p:cNvPr id="77828" name="Group 4"/>
          <p:cNvGrpSpPr>
            <a:grpSpLocks/>
          </p:cNvGrpSpPr>
          <p:nvPr/>
        </p:nvGrpSpPr>
        <p:grpSpPr bwMode="auto">
          <a:xfrm>
            <a:off x="2387600" y="136525"/>
            <a:ext cx="6343650" cy="1190625"/>
            <a:chOff x="1504" y="86"/>
            <a:chExt cx="3996" cy="750"/>
          </a:xfrm>
        </p:grpSpPr>
        <p:sp>
          <p:nvSpPr>
            <p:cNvPr id="5" name="Rectangle 2"/>
            <p:cNvSpPr txBox="1">
              <a:spLocks noChangeArrowheads="1"/>
            </p:cNvSpPr>
            <p:nvPr/>
          </p:nvSpPr>
          <p:spPr>
            <a:xfrm>
              <a:off x="1504" y="86"/>
              <a:ext cx="3741" cy="551"/>
            </a:xfrm>
            <a:prstGeom prst="rect">
              <a:avLst/>
            </a:prstGeom>
          </p:spPr>
          <p:txBody>
            <a:bodyPr/>
            <a:lstStyle/>
            <a:p>
              <a:pPr algn="l" eaLnBrk="0" hangingPunct="0">
                <a:defRPr/>
              </a:pPr>
              <a:r>
                <a:rPr lang="ru-RU" sz="4800" b="1" kern="0" dirty="0" smtClean="0">
                  <a:solidFill>
                    <a:srgbClr val="2F93D1"/>
                  </a:solidFill>
                  <a:latin typeface="Calibri" pitchFamily="34" charset="0"/>
                </a:rPr>
                <a:t>База данных ЮНИДО</a:t>
              </a:r>
              <a:endParaRPr lang="en-US" sz="4800" b="1" kern="0" dirty="0">
                <a:solidFill>
                  <a:srgbClr val="2F93D1"/>
                </a:solidFill>
                <a:latin typeface="Calibri" pitchFamily="34" charset="0"/>
              </a:endParaRPr>
            </a:p>
          </p:txBody>
        </p:sp>
        <p:sp>
          <p:nvSpPr>
            <p:cNvPr id="6" name="Rectangle 2"/>
            <p:cNvSpPr txBox="1">
              <a:spLocks noChangeArrowheads="1"/>
            </p:cNvSpPr>
            <p:nvPr/>
          </p:nvSpPr>
          <p:spPr>
            <a:xfrm>
              <a:off x="1635" y="493"/>
              <a:ext cx="3865" cy="343"/>
            </a:xfrm>
            <a:prstGeom prst="rect">
              <a:avLst/>
            </a:prstGeom>
          </p:spPr>
          <p:txBody>
            <a:bodyPr/>
            <a:lstStyle/>
            <a:p>
              <a:pPr algn="l" eaLnBrk="0" hangingPunct="0"/>
              <a:r>
                <a:rPr lang="ru-RU" sz="2800" b="1" dirty="0" err="1" smtClean="0">
                  <a:solidFill>
                    <a:srgbClr val="2F93D1"/>
                  </a:solidFill>
                  <a:latin typeface="Calibri" pitchFamily="34" charset="0"/>
                </a:rPr>
                <a:t>Энергоэффективность</a:t>
              </a:r>
              <a:endParaRPr lang="en-US" sz="2800" b="1" dirty="0">
                <a:solidFill>
                  <a:srgbClr val="2F93D1"/>
                </a:solidFill>
                <a:latin typeface="Calibri" pitchFamily="34" charset="0"/>
              </a:endParaRPr>
            </a:p>
          </p:txBody>
        </p:sp>
      </p:grpSp>
      <p:pic>
        <p:nvPicPr>
          <p:cNvPr id="77831" name="Picture 9" descr="C:\Documents and Settings\SackdaS\Desktop\2011\Unido_E_black.jpg"/>
          <p:cNvPicPr>
            <a:picLocks noChangeAspect="1" noChangeArrowheads="1"/>
          </p:cNvPicPr>
          <p:nvPr/>
        </p:nvPicPr>
        <p:blipFill>
          <a:blip r:embed="rId5"/>
          <a:srcRect r="77007"/>
          <a:stretch>
            <a:fillRect/>
          </a:stretch>
        </p:blipFill>
        <p:spPr bwMode="auto">
          <a:xfrm>
            <a:off x="8326438" y="38100"/>
            <a:ext cx="788987" cy="638175"/>
          </a:xfrm>
          <a:prstGeom prst="rect">
            <a:avLst/>
          </a:prstGeom>
          <a:noFill/>
          <a:ln w="9525">
            <a:noFill/>
            <a:miter lim="800000"/>
            <a:headEnd/>
            <a:tailEnd/>
          </a:ln>
        </p:spPr>
      </p:pic>
      <p:sp>
        <p:nvSpPr>
          <p:cNvPr id="77833" name="AutoShape 9"/>
          <p:cNvSpPr>
            <a:spLocks noChangeArrowheads="1"/>
          </p:cNvSpPr>
          <p:nvPr/>
        </p:nvSpPr>
        <p:spPr bwMode="auto">
          <a:xfrm>
            <a:off x="3476625" y="2924175"/>
            <a:ext cx="504825" cy="114300"/>
          </a:xfrm>
          <a:prstGeom prst="roundRect">
            <a:avLst>
              <a:gd name="adj" fmla="val 16667"/>
            </a:avLst>
          </a:prstGeom>
          <a:noFill/>
          <a:ln w="19050">
            <a:solidFill>
              <a:srgbClr val="FF0000"/>
            </a:solidFill>
            <a:round/>
            <a:headEnd/>
            <a:tailEnd/>
          </a:ln>
          <a:effectLst/>
        </p:spPr>
        <p:txBody>
          <a:bodyPr wrap="none" anchor="ctr"/>
          <a:lstStyle/>
          <a:p>
            <a:endParaRPr lang="ru-RU"/>
          </a:p>
        </p:txBody>
      </p:sp>
      <p:sp>
        <p:nvSpPr>
          <p:cNvPr id="77838" name="Line 14"/>
          <p:cNvSpPr>
            <a:spLocks noChangeShapeType="1"/>
          </p:cNvSpPr>
          <p:nvPr/>
        </p:nvSpPr>
        <p:spPr bwMode="auto">
          <a:xfrm>
            <a:off x="3754438" y="3038475"/>
            <a:ext cx="0" cy="458788"/>
          </a:xfrm>
          <a:prstGeom prst="line">
            <a:avLst/>
          </a:prstGeom>
          <a:noFill/>
          <a:ln w="15875">
            <a:solidFill>
              <a:srgbClr val="FF0000"/>
            </a:solidFill>
            <a:round/>
            <a:headEnd/>
            <a:tailEnd type="triangle" w="med" len="med"/>
          </a:ln>
          <a:effectLst/>
        </p:spPr>
        <p:txBody>
          <a:bodyPr/>
          <a:lstStyle/>
          <a:p>
            <a:endParaRPr lang="ru-RU"/>
          </a:p>
        </p:txBody>
      </p:sp>
      <p:pic>
        <p:nvPicPr>
          <p:cNvPr id="77841" name="Picture 17"/>
          <p:cNvPicPr>
            <a:picLocks noChangeAspect="1" noChangeArrowheads="1"/>
          </p:cNvPicPr>
          <p:nvPr/>
        </p:nvPicPr>
        <p:blipFill>
          <a:blip r:embed="rId6"/>
          <a:srcRect l="4500" t="18753" r="3749" b="14064"/>
          <a:stretch>
            <a:fillRect/>
          </a:stretch>
        </p:blipFill>
        <p:spPr bwMode="auto">
          <a:xfrm>
            <a:off x="2960688" y="3497263"/>
            <a:ext cx="5365750" cy="3143250"/>
          </a:xfrm>
          <a:prstGeom prst="rect">
            <a:avLst/>
          </a:prstGeom>
          <a:noFill/>
          <a:ln w="9525">
            <a:noFill/>
            <a:miter lim="800000"/>
            <a:headEnd/>
            <a:tailEnd/>
          </a:ln>
          <a:effectLst/>
        </p:spPr>
      </p:pic>
      <p:sp>
        <p:nvSpPr>
          <p:cNvPr id="77842" name="Text Box 18"/>
          <p:cNvSpPr txBox="1">
            <a:spLocks noChangeArrowheads="1"/>
          </p:cNvSpPr>
          <p:nvPr/>
        </p:nvSpPr>
        <p:spPr bwMode="auto">
          <a:xfrm>
            <a:off x="5800726" y="5440184"/>
            <a:ext cx="2930525" cy="1200329"/>
          </a:xfrm>
          <a:prstGeom prst="rect">
            <a:avLst/>
          </a:prstGeom>
          <a:solidFill>
            <a:srgbClr val="CCFFFF"/>
          </a:solidFill>
          <a:ln w="15875">
            <a:solidFill>
              <a:schemeClr val="tx1"/>
            </a:solidFill>
            <a:miter lim="800000"/>
            <a:headEnd/>
            <a:tailEnd/>
          </a:ln>
          <a:effectLst/>
        </p:spPr>
        <p:txBody>
          <a:bodyPr>
            <a:spAutoFit/>
          </a:bodyPr>
          <a:lstStyle/>
          <a:p>
            <a:pPr algn="ctr">
              <a:spcBef>
                <a:spcPct val="50000"/>
              </a:spcBef>
            </a:pPr>
            <a:r>
              <a:rPr lang="ru-RU" sz="2400" dirty="0" smtClean="0">
                <a:latin typeface="Calibri" pitchFamily="34" charset="0"/>
              </a:rPr>
              <a:t>Быстрая обратная связь  и доступ к обновлениям</a:t>
            </a:r>
            <a:r>
              <a:rPr lang="en-US" sz="2400" dirty="0" smtClean="0"/>
              <a:t> </a:t>
            </a:r>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C:\Documents and Settings\SackdaS\Desktop\IDR-poster_landscape1_v2.jpg"/>
          <p:cNvPicPr>
            <a:picLocks noChangeAspect="1" noChangeArrowheads="1"/>
          </p:cNvPicPr>
          <p:nvPr/>
        </p:nvPicPr>
        <p:blipFill>
          <a:blip r:embed="rId3"/>
          <a:srcRect l="18877" t="46712" r="37581" b="7175"/>
          <a:stretch>
            <a:fillRect/>
          </a:stretch>
        </p:blipFill>
        <p:spPr bwMode="auto">
          <a:xfrm>
            <a:off x="0" y="0"/>
            <a:ext cx="9167813" cy="6858000"/>
          </a:xfrm>
          <a:prstGeom prst="rect">
            <a:avLst/>
          </a:prstGeom>
          <a:noFill/>
          <a:ln w="9525">
            <a:noFill/>
            <a:miter lim="800000"/>
            <a:headEnd/>
            <a:tailEnd/>
          </a:ln>
        </p:spPr>
      </p:pic>
      <p:sp>
        <p:nvSpPr>
          <p:cNvPr id="5" name="Rectangle 2"/>
          <p:cNvSpPr>
            <a:spLocks noGrp="1" noChangeArrowheads="1"/>
          </p:cNvSpPr>
          <p:nvPr>
            <p:ph type="title" idx="4294967295"/>
          </p:nvPr>
        </p:nvSpPr>
        <p:spPr>
          <a:xfrm>
            <a:off x="0" y="2743200"/>
            <a:ext cx="9144000" cy="1143000"/>
          </a:xfrm>
        </p:spPr>
        <p:txBody>
          <a:bodyPr/>
          <a:lstStyle/>
          <a:p>
            <a:pPr>
              <a:defRPr/>
            </a:pPr>
            <a:r>
              <a:rPr lang="ru-RU" sz="8000" dirty="0" smtClean="0">
                <a:solidFill>
                  <a:schemeClr val="bg1"/>
                </a:solidFill>
                <a:effectLst>
                  <a:outerShdw blurRad="38100" dist="38100" dir="2700000" algn="tl">
                    <a:srgbClr val="C0C0C0"/>
                  </a:outerShdw>
                </a:effectLst>
              </a:rPr>
              <a:t>Ситуация в России</a:t>
            </a:r>
            <a:endParaRPr lang="en-US" sz="8000" dirty="0" smtClean="0">
              <a:solidFill>
                <a:schemeClr val="bg1"/>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6"/>
          <p:cNvPicPr>
            <a:picLocks noChangeAspect="1" noChangeArrowheads="1"/>
          </p:cNvPicPr>
          <p:nvPr/>
        </p:nvPicPr>
        <p:blipFill>
          <a:blip r:embed="rId3"/>
          <a:srcRect l="26247" t="20627" r="11249" b="40318"/>
          <a:stretch>
            <a:fillRect/>
          </a:stretch>
        </p:blipFill>
        <p:spPr bwMode="auto">
          <a:xfrm>
            <a:off x="292100" y="1784350"/>
            <a:ext cx="8756650" cy="4378325"/>
          </a:xfrm>
          <a:prstGeom prst="rect">
            <a:avLst/>
          </a:prstGeom>
          <a:noFill/>
          <a:ln w="9525">
            <a:noFill/>
            <a:miter lim="800000"/>
            <a:headEnd/>
            <a:tailEnd/>
          </a:ln>
        </p:spPr>
      </p:pic>
      <p:sp>
        <p:nvSpPr>
          <p:cNvPr id="21507" name="Rectangle 2"/>
          <p:cNvSpPr>
            <a:spLocks noGrp="1" noChangeArrowheads="1"/>
          </p:cNvSpPr>
          <p:nvPr>
            <p:ph type="title" idx="4294967295"/>
          </p:nvPr>
        </p:nvSpPr>
        <p:spPr>
          <a:xfrm>
            <a:off x="0" y="863600"/>
            <a:ext cx="9144000" cy="812800"/>
          </a:xfrm>
        </p:spPr>
        <p:txBody>
          <a:bodyPr/>
          <a:lstStyle/>
          <a:p>
            <a:pPr eaLnBrk="1" hangingPunct="1"/>
            <a:r>
              <a:rPr lang="ru-RU" dirty="0" smtClean="0"/>
              <a:t>Общая стоимость потребления энергии в процентном отношении к ВВП</a:t>
            </a:r>
            <a:endParaRPr lang="en-US" dirty="0" smtClean="0"/>
          </a:p>
        </p:txBody>
      </p:sp>
      <p:sp>
        <p:nvSpPr>
          <p:cNvPr id="21508" name="Text Box 4"/>
          <p:cNvSpPr txBox="1">
            <a:spLocks noChangeArrowheads="1"/>
          </p:cNvSpPr>
          <p:nvPr/>
        </p:nvSpPr>
        <p:spPr bwMode="auto">
          <a:xfrm>
            <a:off x="7388225" y="5897563"/>
            <a:ext cx="1419225" cy="523220"/>
          </a:xfrm>
          <a:prstGeom prst="rect">
            <a:avLst/>
          </a:prstGeom>
          <a:noFill/>
          <a:ln w="9525">
            <a:noFill/>
            <a:miter lim="800000"/>
            <a:headEnd/>
            <a:tailEnd/>
          </a:ln>
        </p:spPr>
        <p:txBody>
          <a:bodyPr>
            <a:spAutoFit/>
          </a:bodyPr>
          <a:lstStyle/>
          <a:p>
            <a:pPr algn="l" eaLnBrk="0" hangingPunct="0">
              <a:spcBef>
                <a:spcPct val="50000"/>
              </a:spcBef>
            </a:pPr>
            <a:r>
              <a:rPr lang="ru-RU" sz="1400" b="1" dirty="0" smtClean="0"/>
              <a:t>Источник: МЭА</a:t>
            </a:r>
            <a:r>
              <a:rPr lang="en-US" sz="1400" b="1" dirty="0" smtClean="0"/>
              <a:t> </a:t>
            </a:r>
            <a:r>
              <a:rPr lang="en-US" sz="1400" b="1" dirty="0"/>
              <a:t>2011</a:t>
            </a:r>
            <a:endParaRPr lang="en-US" sz="1400" b="1" dirty="0">
              <a:solidFill>
                <a:srgbClr val="0000FF"/>
              </a:solidFill>
            </a:endParaRPr>
          </a:p>
        </p:txBody>
      </p:sp>
      <p:pic>
        <p:nvPicPr>
          <p:cNvPr id="21509" name="Picture 9" descr="C:\Documents and Settings\SackdaS\Desktop\2011\Unido_E_black.jpg"/>
          <p:cNvPicPr>
            <a:picLocks noChangeAspect="1" noChangeArrowheads="1"/>
          </p:cNvPicPr>
          <p:nvPr/>
        </p:nvPicPr>
        <p:blipFill>
          <a:blip r:embed="rId4"/>
          <a:srcRect/>
          <a:stretch>
            <a:fillRect/>
          </a:stretch>
        </p:blipFill>
        <p:spPr bwMode="auto">
          <a:xfrm>
            <a:off x="9525" y="28575"/>
            <a:ext cx="3427413" cy="63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841375"/>
            <a:ext cx="9144000" cy="474663"/>
          </a:xfrm>
        </p:spPr>
        <p:txBody>
          <a:bodyPr/>
          <a:lstStyle/>
          <a:p>
            <a:pPr eaLnBrk="1" hangingPunct="1"/>
            <a:r>
              <a:rPr lang="ru-RU" sz="2400" dirty="0" smtClean="0"/>
              <a:t>Прогноз потребности в энергопотреблении в России </a:t>
            </a:r>
            <a:r>
              <a:rPr lang="en-NZ" sz="2400" dirty="0" smtClean="0"/>
              <a:t>2009-2035</a:t>
            </a:r>
            <a:endParaRPr lang="en-US" sz="2400" dirty="0" smtClean="0"/>
          </a:p>
        </p:txBody>
      </p:sp>
      <p:sp>
        <p:nvSpPr>
          <p:cNvPr id="22531" name="Rectangle 79"/>
          <p:cNvSpPr>
            <a:spLocks noChangeArrowheads="1"/>
          </p:cNvSpPr>
          <p:nvPr/>
        </p:nvSpPr>
        <p:spPr bwMode="auto">
          <a:xfrm>
            <a:off x="201613" y="5154613"/>
            <a:ext cx="8662987" cy="1271587"/>
          </a:xfrm>
          <a:prstGeom prst="rect">
            <a:avLst/>
          </a:prstGeom>
          <a:noFill/>
          <a:ln w="9525">
            <a:noFill/>
            <a:miter lim="800000"/>
            <a:headEnd/>
            <a:tailEnd/>
          </a:ln>
        </p:spPr>
        <p:txBody>
          <a:bodyPr/>
          <a:lstStyle/>
          <a:p>
            <a:pPr algn="l" eaLnBrk="0" hangingPunct="0">
              <a:lnSpc>
                <a:spcPct val="90000"/>
              </a:lnSpc>
              <a:spcBef>
                <a:spcPct val="50000"/>
              </a:spcBef>
              <a:buFont typeface="Wingdings" pitchFamily="2" charset="2"/>
              <a:buNone/>
            </a:pPr>
            <a:r>
              <a:rPr lang="ru-RU" sz="1600" b="1" dirty="0" smtClean="0">
                <a:solidFill>
                  <a:srgbClr val="FF0000"/>
                </a:solidFill>
                <a:latin typeface="Calibri" pitchFamily="34" charset="0"/>
              </a:rPr>
              <a:t>Прогноз по существующему сценарию</a:t>
            </a:r>
            <a:r>
              <a:rPr lang="en-NZ" sz="1600" dirty="0" smtClean="0">
                <a:solidFill>
                  <a:srgbClr val="FF0000"/>
                </a:solidFill>
                <a:latin typeface="Calibri" pitchFamily="34" charset="0"/>
              </a:rPr>
              <a:t>:</a:t>
            </a:r>
            <a:r>
              <a:rPr lang="en-NZ" sz="1600" dirty="0" smtClean="0">
                <a:latin typeface="Calibri" pitchFamily="34" charset="0"/>
              </a:rPr>
              <a:t>   </a:t>
            </a:r>
            <a:r>
              <a:rPr lang="ru-RU" sz="1600" dirty="0" smtClean="0">
                <a:latin typeface="Calibri" pitchFamily="34" charset="0"/>
              </a:rPr>
              <a:t>Потребность в энергопотреблении будет возрастать  в среднем на</a:t>
            </a:r>
            <a:r>
              <a:rPr lang="en-NZ" sz="1600" dirty="0" smtClean="0">
                <a:latin typeface="Calibri" pitchFamily="34" charset="0"/>
              </a:rPr>
              <a:t> </a:t>
            </a:r>
            <a:r>
              <a:rPr lang="en-NZ" sz="1600" b="1" dirty="0">
                <a:solidFill>
                  <a:srgbClr val="FF0000"/>
                </a:solidFill>
                <a:latin typeface="Calibri" pitchFamily="34" charset="0"/>
              </a:rPr>
              <a:t>1.3% </a:t>
            </a:r>
            <a:r>
              <a:rPr lang="ru-RU" sz="1600" b="1" dirty="0" smtClean="0">
                <a:solidFill>
                  <a:srgbClr val="FF0000"/>
                </a:solidFill>
                <a:latin typeface="Calibri" pitchFamily="34" charset="0"/>
              </a:rPr>
              <a:t>ежегодно</a:t>
            </a:r>
            <a:r>
              <a:rPr lang="en-NZ" sz="1600" dirty="0" smtClean="0">
                <a:latin typeface="Calibri" pitchFamily="34" charset="0"/>
              </a:rPr>
              <a:t> </a:t>
            </a:r>
            <a:endParaRPr lang="en-NZ" sz="1600" dirty="0">
              <a:latin typeface="Calibri" pitchFamily="34" charset="0"/>
            </a:endParaRPr>
          </a:p>
          <a:p>
            <a:pPr algn="l" eaLnBrk="0" hangingPunct="0">
              <a:lnSpc>
                <a:spcPct val="90000"/>
              </a:lnSpc>
              <a:spcBef>
                <a:spcPct val="50000"/>
              </a:spcBef>
              <a:buFont typeface="Wingdings" pitchFamily="2" charset="2"/>
              <a:buNone/>
            </a:pPr>
            <a:r>
              <a:rPr lang="ru-RU" sz="1600" b="1" dirty="0" smtClean="0">
                <a:solidFill>
                  <a:srgbClr val="0099FF"/>
                </a:solidFill>
                <a:latin typeface="Calibri" pitchFamily="34" charset="0"/>
              </a:rPr>
              <a:t>Прогноз по новому сценарию</a:t>
            </a:r>
            <a:r>
              <a:rPr lang="en-NZ" sz="1600" dirty="0" smtClean="0">
                <a:solidFill>
                  <a:srgbClr val="0099FF"/>
                </a:solidFill>
                <a:latin typeface="Calibri" pitchFamily="34" charset="0"/>
              </a:rPr>
              <a:t>:</a:t>
            </a:r>
            <a:r>
              <a:rPr lang="en-NZ" sz="1600" dirty="0" smtClean="0">
                <a:latin typeface="Calibri" pitchFamily="34" charset="0"/>
              </a:rPr>
              <a:t> </a:t>
            </a:r>
            <a:r>
              <a:rPr lang="ru-RU" sz="1600" dirty="0" smtClean="0">
                <a:latin typeface="Calibri" pitchFamily="34" charset="0"/>
              </a:rPr>
              <a:t>Потребность в энергопотреблении будет возрастать в среднем на </a:t>
            </a:r>
            <a:r>
              <a:rPr lang="en-NZ" sz="1600" b="1" dirty="0" smtClean="0">
                <a:solidFill>
                  <a:srgbClr val="0099FF"/>
                </a:solidFill>
                <a:latin typeface="Calibri" pitchFamily="34" charset="0"/>
              </a:rPr>
              <a:t>1.0</a:t>
            </a:r>
            <a:r>
              <a:rPr lang="en-NZ" sz="1600" b="1" dirty="0">
                <a:solidFill>
                  <a:srgbClr val="0099FF"/>
                </a:solidFill>
                <a:latin typeface="Calibri" pitchFamily="34" charset="0"/>
              </a:rPr>
              <a:t>% </a:t>
            </a:r>
            <a:r>
              <a:rPr lang="ru-RU" sz="1600" b="1" dirty="0" smtClean="0">
                <a:solidFill>
                  <a:srgbClr val="0099FF"/>
                </a:solidFill>
                <a:latin typeface="Calibri" pitchFamily="34" charset="0"/>
              </a:rPr>
              <a:t> ежегодно</a:t>
            </a:r>
            <a:r>
              <a:rPr lang="en-NZ" sz="1600" dirty="0" smtClean="0">
                <a:latin typeface="Calibri" pitchFamily="34" charset="0"/>
              </a:rPr>
              <a:t> </a:t>
            </a:r>
            <a:endParaRPr lang="en-NZ" sz="1600" dirty="0">
              <a:latin typeface="Calibri" pitchFamily="34" charset="0"/>
            </a:endParaRPr>
          </a:p>
          <a:p>
            <a:pPr algn="l" eaLnBrk="0" hangingPunct="0">
              <a:lnSpc>
                <a:spcPct val="90000"/>
              </a:lnSpc>
              <a:spcBef>
                <a:spcPct val="50000"/>
              </a:spcBef>
              <a:buFont typeface="Wingdings" pitchFamily="2" charset="2"/>
              <a:buNone/>
            </a:pPr>
            <a:r>
              <a:rPr lang="ru-RU" sz="1600" b="1" dirty="0" smtClean="0">
                <a:solidFill>
                  <a:srgbClr val="339933"/>
                </a:solidFill>
                <a:latin typeface="Calibri" pitchFamily="34" charset="0"/>
              </a:rPr>
              <a:t>Сценарий 450</a:t>
            </a:r>
            <a:r>
              <a:rPr lang="en-NZ" sz="1600" b="1" dirty="0" smtClean="0">
                <a:solidFill>
                  <a:srgbClr val="339933"/>
                </a:solidFill>
                <a:latin typeface="Calibri" pitchFamily="34" charset="0"/>
              </a:rPr>
              <a:t>:</a:t>
            </a:r>
            <a:r>
              <a:rPr lang="en-NZ" sz="1600" dirty="0" smtClean="0">
                <a:latin typeface="Calibri" pitchFamily="34" charset="0"/>
              </a:rPr>
              <a:t> </a:t>
            </a:r>
            <a:r>
              <a:rPr lang="ru-RU" sz="1600" dirty="0" smtClean="0">
                <a:latin typeface="Calibri" pitchFamily="34" charset="0"/>
              </a:rPr>
              <a:t>Потребность в энергопотреблении будет возрастать в среднем на </a:t>
            </a:r>
            <a:r>
              <a:rPr lang="en-NZ" sz="1600" b="1" dirty="0" smtClean="0">
                <a:solidFill>
                  <a:srgbClr val="339933"/>
                </a:solidFill>
                <a:latin typeface="Calibri" pitchFamily="34" charset="0"/>
              </a:rPr>
              <a:t>0.4</a:t>
            </a:r>
            <a:r>
              <a:rPr lang="en-NZ" sz="1600" b="1" dirty="0">
                <a:solidFill>
                  <a:srgbClr val="339933"/>
                </a:solidFill>
                <a:latin typeface="Calibri" pitchFamily="34" charset="0"/>
              </a:rPr>
              <a:t>% </a:t>
            </a:r>
            <a:r>
              <a:rPr lang="ru-RU" sz="1600" b="1" dirty="0" smtClean="0">
                <a:solidFill>
                  <a:srgbClr val="339933"/>
                </a:solidFill>
                <a:latin typeface="Calibri" pitchFamily="34" charset="0"/>
              </a:rPr>
              <a:t> ежегодно</a:t>
            </a:r>
            <a:r>
              <a:rPr lang="en-NZ" sz="1600" dirty="0" smtClean="0">
                <a:latin typeface="Calibri" pitchFamily="34" charset="0"/>
              </a:rPr>
              <a:t> </a:t>
            </a:r>
            <a:endParaRPr lang="en-NZ" sz="1600" dirty="0">
              <a:latin typeface="Calibri" pitchFamily="34" charset="0"/>
            </a:endParaRPr>
          </a:p>
        </p:txBody>
      </p:sp>
      <p:pic>
        <p:nvPicPr>
          <p:cNvPr id="22532" name="Picture 9" descr="C:\Documents and Settings\SackdaS\Desktop\2011\Unido_E_black.jpg"/>
          <p:cNvPicPr>
            <a:picLocks noChangeAspect="1" noChangeArrowheads="1"/>
          </p:cNvPicPr>
          <p:nvPr/>
        </p:nvPicPr>
        <p:blipFill>
          <a:blip r:embed="rId3"/>
          <a:srcRect/>
          <a:stretch>
            <a:fillRect/>
          </a:stretch>
        </p:blipFill>
        <p:spPr bwMode="auto">
          <a:xfrm>
            <a:off x="9525" y="28575"/>
            <a:ext cx="3427413" cy="638175"/>
          </a:xfrm>
          <a:prstGeom prst="rect">
            <a:avLst/>
          </a:prstGeom>
          <a:noFill/>
          <a:ln w="9525">
            <a:noFill/>
            <a:miter lim="800000"/>
            <a:headEnd/>
            <a:tailEnd/>
          </a:ln>
        </p:spPr>
      </p:pic>
      <p:pic>
        <p:nvPicPr>
          <p:cNvPr id="22533" name="Picture 15"/>
          <p:cNvPicPr>
            <a:picLocks noChangeAspect="1" noChangeArrowheads="1"/>
          </p:cNvPicPr>
          <p:nvPr/>
        </p:nvPicPr>
        <p:blipFill>
          <a:blip r:embed="rId4"/>
          <a:srcRect l="28496" t="24377" r="20998" b="43130"/>
          <a:stretch>
            <a:fillRect/>
          </a:stretch>
        </p:blipFill>
        <p:spPr bwMode="auto">
          <a:xfrm>
            <a:off x="874713" y="1604963"/>
            <a:ext cx="6157912" cy="3173412"/>
          </a:xfrm>
          <a:prstGeom prst="rect">
            <a:avLst/>
          </a:prstGeom>
          <a:noFill/>
          <a:ln w="9525">
            <a:noFill/>
            <a:miter lim="800000"/>
            <a:headEnd/>
            <a:tailEnd/>
          </a:ln>
        </p:spPr>
      </p:pic>
      <p:sp>
        <p:nvSpPr>
          <p:cNvPr id="22535" name="Line 7"/>
          <p:cNvSpPr>
            <a:spLocks noChangeShapeType="1"/>
          </p:cNvSpPr>
          <p:nvPr/>
        </p:nvSpPr>
        <p:spPr bwMode="auto">
          <a:xfrm flipH="1">
            <a:off x="6832600" y="2082800"/>
            <a:ext cx="1587500" cy="0"/>
          </a:xfrm>
          <a:prstGeom prst="line">
            <a:avLst/>
          </a:prstGeom>
          <a:noFill/>
          <a:ln w="15875">
            <a:solidFill>
              <a:srgbClr val="FF0000"/>
            </a:solidFill>
            <a:prstDash val="dash"/>
            <a:round/>
            <a:headEnd/>
            <a:tailEnd/>
          </a:ln>
          <a:effectLst/>
        </p:spPr>
        <p:txBody>
          <a:bodyPr/>
          <a:lstStyle/>
          <a:p>
            <a:endParaRPr lang="ru-RU"/>
          </a:p>
        </p:txBody>
      </p:sp>
      <p:pic>
        <p:nvPicPr>
          <p:cNvPr id="22536" name="Picture 15"/>
          <p:cNvPicPr>
            <a:picLocks noChangeAspect="1" noChangeArrowheads="1"/>
          </p:cNvPicPr>
          <p:nvPr/>
        </p:nvPicPr>
        <p:blipFill>
          <a:blip r:embed="rId4"/>
          <a:srcRect l="77989" t="24377" r="9749" b="60008"/>
          <a:stretch>
            <a:fillRect/>
          </a:stretch>
        </p:blipFill>
        <p:spPr bwMode="auto">
          <a:xfrm>
            <a:off x="7216775" y="3324225"/>
            <a:ext cx="1571625" cy="1603375"/>
          </a:xfrm>
          <a:prstGeom prst="rect">
            <a:avLst/>
          </a:prstGeom>
          <a:noFill/>
          <a:ln w="9525">
            <a:noFill/>
            <a:miter lim="800000"/>
            <a:headEnd/>
            <a:tailEnd/>
          </a:ln>
        </p:spPr>
      </p:pic>
      <p:sp>
        <p:nvSpPr>
          <p:cNvPr id="22537" name="Line 9"/>
          <p:cNvSpPr>
            <a:spLocks noChangeShapeType="1"/>
          </p:cNvSpPr>
          <p:nvPr/>
        </p:nvSpPr>
        <p:spPr bwMode="auto">
          <a:xfrm flipH="1">
            <a:off x="6884988" y="2592388"/>
            <a:ext cx="612775" cy="0"/>
          </a:xfrm>
          <a:prstGeom prst="line">
            <a:avLst/>
          </a:prstGeom>
          <a:noFill/>
          <a:ln w="15875">
            <a:solidFill>
              <a:srgbClr val="0099FF"/>
            </a:solidFill>
            <a:prstDash val="dash"/>
            <a:round/>
            <a:headEnd/>
            <a:tailEnd/>
          </a:ln>
          <a:effectLst/>
        </p:spPr>
        <p:txBody>
          <a:bodyPr/>
          <a:lstStyle/>
          <a:p>
            <a:endParaRPr lang="ru-RU"/>
          </a:p>
        </p:txBody>
      </p:sp>
      <p:sp>
        <p:nvSpPr>
          <p:cNvPr id="22538" name="Line 10"/>
          <p:cNvSpPr>
            <a:spLocks noChangeShapeType="1"/>
          </p:cNvSpPr>
          <p:nvPr/>
        </p:nvSpPr>
        <p:spPr bwMode="auto">
          <a:xfrm flipH="1">
            <a:off x="6832600" y="3336925"/>
            <a:ext cx="1587500" cy="0"/>
          </a:xfrm>
          <a:prstGeom prst="line">
            <a:avLst/>
          </a:prstGeom>
          <a:noFill/>
          <a:ln w="15875">
            <a:solidFill>
              <a:srgbClr val="339966"/>
            </a:solidFill>
            <a:prstDash val="dash"/>
            <a:round/>
            <a:headEnd/>
            <a:tailEnd/>
          </a:ln>
          <a:effectLst/>
        </p:spPr>
        <p:txBody>
          <a:bodyPr/>
          <a:lstStyle/>
          <a:p>
            <a:endParaRPr lang="ru-RU"/>
          </a:p>
        </p:txBody>
      </p:sp>
      <p:sp>
        <p:nvSpPr>
          <p:cNvPr id="22539" name="Text Box 11"/>
          <p:cNvSpPr txBox="1">
            <a:spLocks noChangeArrowheads="1"/>
          </p:cNvSpPr>
          <p:nvPr/>
        </p:nvSpPr>
        <p:spPr bwMode="auto">
          <a:xfrm>
            <a:off x="6884988" y="1843088"/>
            <a:ext cx="331787" cy="212725"/>
          </a:xfrm>
          <a:prstGeom prst="rect">
            <a:avLst/>
          </a:prstGeom>
          <a:noFill/>
          <a:ln w="9525">
            <a:noFill/>
            <a:miter lim="800000"/>
            <a:headEnd/>
            <a:tailEnd/>
          </a:ln>
          <a:effectLst/>
        </p:spPr>
        <p:txBody>
          <a:bodyPr lIns="0" tIns="0" rIns="0" bIns="0">
            <a:spAutoFit/>
          </a:bodyPr>
          <a:lstStyle/>
          <a:p>
            <a:pPr algn="l">
              <a:spcBef>
                <a:spcPct val="50000"/>
              </a:spcBef>
            </a:pPr>
            <a:r>
              <a:rPr lang="en-US" sz="1400"/>
              <a:t>910</a:t>
            </a:r>
          </a:p>
        </p:txBody>
      </p:sp>
      <p:sp>
        <p:nvSpPr>
          <p:cNvPr id="22540" name="Text Box 12"/>
          <p:cNvSpPr txBox="1">
            <a:spLocks noChangeArrowheads="1"/>
          </p:cNvSpPr>
          <p:nvPr/>
        </p:nvSpPr>
        <p:spPr bwMode="auto">
          <a:xfrm>
            <a:off x="6899275" y="2365375"/>
            <a:ext cx="331788" cy="212725"/>
          </a:xfrm>
          <a:prstGeom prst="rect">
            <a:avLst/>
          </a:prstGeom>
          <a:noFill/>
          <a:ln w="9525">
            <a:noFill/>
            <a:miter lim="800000"/>
            <a:headEnd/>
            <a:tailEnd/>
          </a:ln>
          <a:effectLst/>
        </p:spPr>
        <p:txBody>
          <a:bodyPr lIns="0" tIns="0" rIns="0" bIns="0">
            <a:spAutoFit/>
          </a:bodyPr>
          <a:lstStyle/>
          <a:p>
            <a:pPr algn="l">
              <a:spcBef>
                <a:spcPct val="50000"/>
              </a:spcBef>
            </a:pPr>
            <a:r>
              <a:rPr lang="en-US" sz="1400"/>
              <a:t>830</a:t>
            </a:r>
          </a:p>
        </p:txBody>
      </p:sp>
      <p:sp>
        <p:nvSpPr>
          <p:cNvPr id="22541" name="Text Box 13"/>
          <p:cNvSpPr txBox="1">
            <a:spLocks noChangeArrowheads="1"/>
          </p:cNvSpPr>
          <p:nvPr/>
        </p:nvSpPr>
        <p:spPr bwMode="auto">
          <a:xfrm>
            <a:off x="6899275" y="3111500"/>
            <a:ext cx="331788" cy="212725"/>
          </a:xfrm>
          <a:prstGeom prst="rect">
            <a:avLst/>
          </a:prstGeom>
          <a:noFill/>
          <a:ln w="9525">
            <a:noFill/>
            <a:miter lim="800000"/>
            <a:headEnd/>
            <a:tailEnd/>
          </a:ln>
          <a:effectLst/>
        </p:spPr>
        <p:txBody>
          <a:bodyPr lIns="0" tIns="0" rIns="0" bIns="0">
            <a:spAutoFit/>
          </a:bodyPr>
          <a:lstStyle/>
          <a:p>
            <a:pPr algn="l">
              <a:spcBef>
                <a:spcPct val="50000"/>
              </a:spcBef>
            </a:pPr>
            <a:r>
              <a:rPr lang="en-US" sz="1400"/>
              <a:t>720</a:t>
            </a:r>
          </a:p>
        </p:txBody>
      </p:sp>
      <p:sp>
        <p:nvSpPr>
          <p:cNvPr id="22542" name="Text Box 14"/>
          <p:cNvSpPr txBox="1">
            <a:spLocks noChangeArrowheads="1"/>
          </p:cNvSpPr>
          <p:nvPr/>
        </p:nvSpPr>
        <p:spPr bwMode="auto">
          <a:xfrm>
            <a:off x="1781175" y="2022475"/>
            <a:ext cx="331788" cy="212725"/>
          </a:xfrm>
          <a:prstGeom prst="rect">
            <a:avLst/>
          </a:prstGeom>
          <a:solidFill>
            <a:schemeClr val="bg1"/>
          </a:solidFill>
          <a:ln w="9525">
            <a:noFill/>
            <a:miter lim="800000"/>
            <a:headEnd/>
            <a:tailEnd/>
          </a:ln>
          <a:effectLst/>
        </p:spPr>
        <p:txBody>
          <a:bodyPr lIns="0" tIns="0" rIns="0" bIns="0">
            <a:spAutoFit/>
          </a:bodyPr>
          <a:lstStyle/>
          <a:p>
            <a:pPr algn="l">
              <a:spcBef>
                <a:spcPct val="50000"/>
              </a:spcBef>
            </a:pPr>
            <a:r>
              <a:rPr lang="en-US" sz="1400"/>
              <a:t>872</a:t>
            </a:r>
          </a:p>
        </p:txBody>
      </p:sp>
      <p:sp>
        <p:nvSpPr>
          <p:cNvPr id="22543" name="Text Box 15"/>
          <p:cNvSpPr txBox="1">
            <a:spLocks noChangeArrowheads="1"/>
          </p:cNvSpPr>
          <p:nvPr/>
        </p:nvSpPr>
        <p:spPr bwMode="auto">
          <a:xfrm>
            <a:off x="7446963" y="2197100"/>
            <a:ext cx="579437" cy="212725"/>
          </a:xfrm>
          <a:prstGeom prst="rect">
            <a:avLst/>
          </a:prstGeom>
          <a:noFill/>
          <a:ln w="9525">
            <a:noFill/>
            <a:miter lim="800000"/>
            <a:headEnd/>
            <a:tailEnd/>
          </a:ln>
          <a:effectLst/>
        </p:spPr>
        <p:txBody>
          <a:bodyPr lIns="0" tIns="0" rIns="0" bIns="0">
            <a:spAutoFit/>
          </a:bodyPr>
          <a:lstStyle/>
          <a:p>
            <a:pPr algn="l">
              <a:spcBef>
                <a:spcPct val="50000"/>
              </a:spcBef>
            </a:pPr>
            <a:r>
              <a:rPr lang="en-US" sz="1400"/>
              <a:t>-8.8%</a:t>
            </a:r>
          </a:p>
        </p:txBody>
      </p:sp>
      <p:sp>
        <p:nvSpPr>
          <p:cNvPr id="22544" name="Line 16"/>
          <p:cNvSpPr>
            <a:spLocks noChangeShapeType="1"/>
          </p:cNvSpPr>
          <p:nvPr/>
        </p:nvSpPr>
        <p:spPr bwMode="auto">
          <a:xfrm>
            <a:off x="7353300" y="2082800"/>
            <a:ext cx="0" cy="495300"/>
          </a:xfrm>
          <a:prstGeom prst="line">
            <a:avLst/>
          </a:prstGeom>
          <a:noFill/>
          <a:ln w="9525">
            <a:solidFill>
              <a:schemeClr val="tx1"/>
            </a:solidFill>
            <a:round/>
            <a:headEnd/>
            <a:tailEnd type="triangle" w="med" len="med"/>
          </a:ln>
          <a:effectLst/>
        </p:spPr>
        <p:txBody>
          <a:bodyPr/>
          <a:lstStyle/>
          <a:p>
            <a:endParaRPr lang="ru-RU"/>
          </a:p>
        </p:txBody>
      </p:sp>
      <p:sp>
        <p:nvSpPr>
          <p:cNvPr id="22545" name="Line 17"/>
          <p:cNvSpPr>
            <a:spLocks noChangeShapeType="1"/>
          </p:cNvSpPr>
          <p:nvPr/>
        </p:nvSpPr>
        <p:spPr bwMode="auto">
          <a:xfrm>
            <a:off x="8102600" y="2082800"/>
            <a:ext cx="0" cy="1241425"/>
          </a:xfrm>
          <a:prstGeom prst="line">
            <a:avLst/>
          </a:prstGeom>
          <a:noFill/>
          <a:ln w="9525">
            <a:solidFill>
              <a:schemeClr val="tx1"/>
            </a:solidFill>
            <a:round/>
            <a:headEnd/>
            <a:tailEnd type="triangle" w="med" len="med"/>
          </a:ln>
          <a:effectLst/>
        </p:spPr>
        <p:txBody>
          <a:bodyPr/>
          <a:lstStyle/>
          <a:p>
            <a:endParaRPr lang="ru-RU"/>
          </a:p>
        </p:txBody>
      </p:sp>
      <p:sp>
        <p:nvSpPr>
          <p:cNvPr id="22546" name="Text Box 18"/>
          <p:cNvSpPr txBox="1">
            <a:spLocks noChangeArrowheads="1"/>
          </p:cNvSpPr>
          <p:nvPr/>
        </p:nvSpPr>
        <p:spPr bwMode="auto">
          <a:xfrm>
            <a:off x="8193088" y="2643188"/>
            <a:ext cx="671512" cy="212725"/>
          </a:xfrm>
          <a:prstGeom prst="rect">
            <a:avLst/>
          </a:prstGeom>
          <a:noFill/>
          <a:ln w="9525">
            <a:noFill/>
            <a:miter lim="800000"/>
            <a:headEnd/>
            <a:tailEnd/>
          </a:ln>
          <a:effectLst/>
        </p:spPr>
        <p:txBody>
          <a:bodyPr lIns="0" tIns="0" rIns="0" bIns="0">
            <a:spAutoFit/>
          </a:bodyPr>
          <a:lstStyle/>
          <a:p>
            <a:pPr algn="l">
              <a:spcBef>
                <a:spcPct val="50000"/>
              </a:spcBef>
            </a:pPr>
            <a:r>
              <a:rPr lang="en-US" sz="1400"/>
              <a:t>-20.9%</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srcRect l="26996" t="59070" r="11249" b="20627"/>
          <a:stretch>
            <a:fillRect/>
          </a:stretch>
        </p:blipFill>
        <p:spPr bwMode="auto">
          <a:xfrm>
            <a:off x="292100" y="2090738"/>
            <a:ext cx="8272463" cy="2176462"/>
          </a:xfrm>
          <a:prstGeom prst="rect">
            <a:avLst/>
          </a:prstGeom>
          <a:noFill/>
          <a:ln w="9525">
            <a:noFill/>
            <a:miter lim="800000"/>
            <a:headEnd/>
            <a:tailEnd/>
          </a:ln>
        </p:spPr>
      </p:pic>
      <p:sp>
        <p:nvSpPr>
          <p:cNvPr id="23555" name="Rectangle 2"/>
          <p:cNvSpPr>
            <a:spLocks noGrp="1" noChangeArrowheads="1"/>
          </p:cNvSpPr>
          <p:nvPr>
            <p:ph type="title" idx="4294967295"/>
          </p:nvPr>
        </p:nvSpPr>
        <p:spPr>
          <a:xfrm>
            <a:off x="0" y="863600"/>
            <a:ext cx="9144000" cy="812800"/>
          </a:xfrm>
        </p:spPr>
        <p:txBody>
          <a:bodyPr/>
          <a:lstStyle/>
          <a:p>
            <a:pPr eaLnBrk="1" hangingPunct="1"/>
            <a:r>
              <a:rPr lang="ru-RU" dirty="0" smtClean="0"/>
              <a:t>Потенциальное энергосбережение в России по отраслям промышленности в 2008 г.</a:t>
            </a:r>
            <a:endParaRPr lang="en-US" dirty="0" smtClean="0"/>
          </a:p>
        </p:txBody>
      </p:sp>
      <p:sp>
        <p:nvSpPr>
          <p:cNvPr id="23556" name="Text Box 4"/>
          <p:cNvSpPr txBox="1">
            <a:spLocks noChangeArrowheads="1"/>
          </p:cNvSpPr>
          <p:nvPr/>
        </p:nvSpPr>
        <p:spPr bwMode="auto">
          <a:xfrm>
            <a:off x="7666038" y="3660775"/>
            <a:ext cx="1419225" cy="461665"/>
          </a:xfrm>
          <a:prstGeom prst="rect">
            <a:avLst/>
          </a:prstGeom>
          <a:noFill/>
          <a:ln w="9525">
            <a:noFill/>
            <a:miter lim="800000"/>
            <a:headEnd/>
            <a:tailEnd/>
          </a:ln>
        </p:spPr>
        <p:txBody>
          <a:bodyPr>
            <a:spAutoFit/>
          </a:bodyPr>
          <a:lstStyle/>
          <a:p>
            <a:pPr algn="l" eaLnBrk="0" hangingPunct="0">
              <a:spcBef>
                <a:spcPct val="50000"/>
              </a:spcBef>
            </a:pPr>
            <a:r>
              <a:rPr lang="ru-RU" sz="1200" b="1" dirty="0" smtClean="0">
                <a:solidFill>
                  <a:srgbClr val="0000FF"/>
                </a:solidFill>
              </a:rPr>
              <a:t>Источники: МЭА, ЮНИДО</a:t>
            </a:r>
            <a:endParaRPr lang="en-US" sz="1200" b="1" dirty="0">
              <a:solidFill>
                <a:srgbClr val="0000FF"/>
              </a:solidFill>
            </a:endParaRPr>
          </a:p>
        </p:txBody>
      </p:sp>
      <p:pic>
        <p:nvPicPr>
          <p:cNvPr id="23557" name="Picture 9" descr="C:\Documents and Settings\SackdaS\Desktop\2011\Unido_E_black.jpg"/>
          <p:cNvPicPr>
            <a:picLocks noChangeAspect="1" noChangeArrowheads="1"/>
          </p:cNvPicPr>
          <p:nvPr/>
        </p:nvPicPr>
        <p:blipFill>
          <a:blip r:embed="rId4"/>
          <a:srcRect/>
          <a:stretch>
            <a:fillRect/>
          </a:stretch>
        </p:blipFill>
        <p:spPr bwMode="auto">
          <a:xfrm>
            <a:off x="9525" y="28575"/>
            <a:ext cx="3427413" cy="638175"/>
          </a:xfrm>
          <a:prstGeom prst="rect">
            <a:avLst/>
          </a:prstGeom>
          <a:noFill/>
          <a:ln w="9525">
            <a:noFill/>
            <a:miter lim="800000"/>
            <a:headEnd/>
            <a:tailEnd/>
          </a:ln>
        </p:spPr>
      </p:pic>
      <p:sp>
        <p:nvSpPr>
          <p:cNvPr id="23559" name="Line 7"/>
          <p:cNvSpPr>
            <a:spLocks noChangeShapeType="1"/>
          </p:cNvSpPr>
          <p:nvPr/>
        </p:nvSpPr>
        <p:spPr bwMode="auto">
          <a:xfrm>
            <a:off x="2401888" y="2511425"/>
            <a:ext cx="0" cy="2146300"/>
          </a:xfrm>
          <a:prstGeom prst="line">
            <a:avLst/>
          </a:prstGeom>
          <a:noFill/>
          <a:ln w="9525">
            <a:solidFill>
              <a:srgbClr val="008000"/>
            </a:solidFill>
            <a:round/>
            <a:headEnd type="stealth" w="lg" len="lg"/>
            <a:tailEnd/>
          </a:ln>
        </p:spPr>
        <p:txBody>
          <a:bodyPr/>
          <a:lstStyle/>
          <a:p>
            <a:endParaRPr lang="ru-RU"/>
          </a:p>
        </p:txBody>
      </p:sp>
      <p:pic>
        <p:nvPicPr>
          <p:cNvPr id="23563" name="Picture 2"/>
          <p:cNvPicPr>
            <a:picLocks noChangeAspect="1" noChangeArrowheads="1"/>
          </p:cNvPicPr>
          <p:nvPr/>
        </p:nvPicPr>
        <p:blipFill>
          <a:blip r:embed="rId3"/>
          <a:srcRect l="80238" t="44067" r="11249" b="43130"/>
          <a:stretch>
            <a:fillRect/>
          </a:stretch>
        </p:blipFill>
        <p:spPr bwMode="auto">
          <a:xfrm>
            <a:off x="7494588" y="1958975"/>
            <a:ext cx="1169987" cy="1411288"/>
          </a:xfrm>
          <a:prstGeom prst="rect">
            <a:avLst/>
          </a:prstGeom>
          <a:noFill/>
          <a:ln w="9525">
            <a:noFill/>
            <a:miter lim="800000"/>
            <a:headEnd/>
            <a:tailEnd/>
          </a:ln>
        </p:spPr>
      </p:pic>
      <p:sp>
        <p:nvSpPr>
          <p:cNvPr id="23564" name="Rectangle 9"/>
          <p:cNvSpPr>
            <a:spLocks noChangeArrowheads="1"/>
          </p:cNvSpPr>
          <p:nvPr/>
        </p:nvSpPr>
        <p:spPr bwMode="auto">
          <a:xfrm>
            <a:off x="7494588" y="2638425"/>
            <a:ext cx="1049337" cy="493713"/>
          </a:xfrm>
          <a:prstGeom prst="rect">
            <a:avLst/>
          </a:prstGeom>
          <a:noFill/>
          <a:ln w="25400">
            <a:solidFill>
              <a:srgbClr val="FF0000"/>
            </a:solidFill>
            <a:miter lim="800000"/>
            <a:headEnd/>
            <a:tailEnd/>
          </a:ln>
        </p:spPr>
        <p:txBody>
          <a:bodyPr wrap="none" anchor="ctr"/>
          <a:lstStyle/>
          <a:p>
            <a:endParaRPr lang="en-US"/>
          </a:p>
        </p:txBody>
      </p:sp>
      <p:sp>
        <p:nvSpPr>
          <p:cNvPr id="23566" name="Text Box 14"/>
          <p:cNvSpPr txBox="1">
            <a:spLocks noChangeArrowheads="1"/>
          </p:cNvSpPr>
          <p:nvPr/>
        </p:nvSpPr>
        <p:spPr bwMode="auto">
          <a:xfrm>
            <a:off x="4660900" y="2219325"/>
            <a:ext cx="469900" cy="231775"/>
          </a:xfrm>
          <a:prstGeom prst="rect">
            <a:avLst/>
          </a:prstGeom>
          <a:noFill/>
          <a:ln w="19050">
            <a:solidFill>
              <a:srgbClr val="0099FF"/>
            </a:solidFill>
            <a:miter lim="800000"/>
            <a:headEnd/>
            <a:tailEnd/>
          </a:ln>
          <a:effectLst/>
        </p:spPr>
        <p:txBody>
          <a:bodyPr lIns="45720" tIns="0" rIns="45720" bIns="0">
            <a:spAutoFit/>
          </a:bodyPr>
          <a:lstStyle/>
          <a:p>
            <a:pPr algn="ctr">
              <a:spcBef>
                <a:spcPct val="50000"/>
              </a:spcBef>
            </a:pPr>
            <a:r>
              <a:rPr lang="en-US" sz="1400" b="1"/>
              <a:t>125</a:t>
            </a:r>
          </a:p>
        </p:txBody>
      </p:sp>
      <p:sp>
        <p:nvSpPr>
          <p:cNvPr id="23567" name="Text Box 15"/>
          <p:cNvSpPr txBox="1">
            <a:spLocks noChangeArrowheads="1"/>
          </p:cNvSpPr>
          <p:nvPr/>
        </p:nvSpPr>
        <p:spPr bwMode="auto">
          <a:xfrm>
            <a:off x="4344988" y="2592388"/>
            <a:ext cx="469900" cy="231775"/>
          </a:xfrm>
          <a:prstGeom prst="rect">
            <a:avLst/>
          </a:prstGeom>
          <a:noFill/>
          <a:ln w="19050">
            <a:solidFill>
              <a:srgbClr val="0099FF"/>
            </a:solidFill>
            <a:miter lim="800000"/>
            <a:headEnd/>
            <a:tailEnd/>
          </a:ln>
          <a:effectLst/>
        </p:spPr>
        <p:txBody>
          <a:bodyPr lIns="45720" tIns="0" rIns="45720" bIns="0">
            <a:spAutoFit/>
          </a:bodyPr>
          <a:lstStyle/>
          <a:p>
            <a:pPr>
              <a:spcBef>
                <a:spcPct val="50000"/>
              </a:spcBef>
            </a:pPr>
            <a:r>
              <a:rPr lang="en-US" sz="1400" b="1"/>
              <a:t>97.2</a:t>
            </a:r>
          </a:p>
        </p:txBody>
      </p:sp>
      <p:sp>
        <p:nvSpPr>
          <p:cNvPr id="23568" name="Text Box 16"/>
          <p:cNvSpPr txBox="1">
            <a:spLocks noChangeArrowheads="1"/>
          </p:cNvSpPr>
          <p:nvPr/>
        </p:nvSpPr>
        <p:spPr bwMode="auto">
          <a:xfrm>
            <a:off x="5037138" y="2978150"/>
            <a:ext cx="469900" cy="231775"/>
          </a:xfrm>
          <a:prstGeom prst="rect">
            <a:avLst/>
          </a:prstGeom>
          <a:noFill/>
          <a:ln w="19050">
            <a:solidFill>
              <a:srgbClr val="0099FF"/>
            </a:solidFill>
            <a:miter lim="800000"/>
            <a:headEnd/>
            <a:tailEnd/>
          </a:ln>
          <a:effectLst/>
        </p:spPr>
        <p:txBody>
          <a:bodyPr lIns="45720" tIns="0" rIns="45720" bIns="0">
            <a:spAutoFit/>
          </a:bodyPr>
          <a:lstStyle/>
          <a:p>
            <a:pPr algn="ctr">
              <a:spcBef>
                <a:spcPct val="50000"/>
              </a:spcBef>
            </a:pPr>
            <a:r>
              <a:rPr lang="en-US" sz="1400" b="1"/>
              <a:t>165</a:t>
            </a:r>
          </a:p>
        </p:txBody>
      </p:sp>
      <p:sp>
        <p:nvSpPr>
          <p:cNvPr id="23569" name="Text Box 17"/>
          <p:cNvSpPr txBox="1">
            <a:spLocks noChangeArrowheads="1"/>
          </p:cNvSpPr>
          <p:nvPr/>
        </p:nvSpPr>
        <p:spPr bwMode="auto">
          <a:xfrm>
            <a:off x="3811588" y="3341688"/>
            <a:ext cx="469900" cy="231775"/>
          </a:xfrm>
          <a:prstGeom prst="rect">
            <a:avLst/>
          </a:prstGeom>
          <a:noFill/>
          <a:ln w="19050">
            <a:solidFill>
              <a:srgbClr val="0099FF"/>
            </a:solidFill>
            <a:miter lim="800000"/>
            <a:headEnd/>
            <a:tailEnd/>
          </a:ln>
          <a:effectLst/>
        </p:spPr>
        <p:txBody>
          <a:bodyPr lIns="45720" tIns="0" rIns="45720" bIns="0">
            <a:spAutoFit/>
          </a:bodyPr>
          <a:lstStyle/>
          <a:p>
            <a:pPr algn="ctr">
              <a:spcBef>
                <a:spcPct val="50000"/>
              </a:spcBef>
            </a:pPr>
            <a:r>
              <a:rPr lang="en-US" sz="1400" b="1"/>
              <a:t>47</a:t>
            </a:r>
          </a:p>
        </p:txBody>
      </p:sp>
      <p:sp>
        <p:nvSpPr>
          <p:cNvPr id="23560" name="Text Box 8"/>
          <p:cNvSpPr txBox="1">
            <a:spLocks noChangeArrowheads="1"/>
          </p:cNvSpPr>
          <p:nvPr/>
        </p:nvSpPr>
        <p:spPr bwMode="auto">
          <a:xfrm>
            <a:off x="784225" y="4657725"/>
            <a:ext cx="6710363" cy="1938992"/>
          </a:xfrm>
          <a:prstGeom prst="rect">
            <a:avLst/>
          </a:prstGeom>
          <a:solidFill>
            <a:schemeClr val="bg1"/>
          </a:solidFill>
          <a:ln w="25400">
            <a:solidFill>
              <a:srgbClr val="008000"/>
            </a:solidFill>
            <a:miter lim="800000"/>
            <a:headEnd/>
            <a:tailEnd/>
          </a:ln>
        </p:spPr>
        <p:txBody>
          <a:bodyPr wrap="square" lIns="182880" tIns="137160" rIns="182880" bIns="137160">
            <a:spAutoFit/>
          </a:bodyPr>
          <a:lstStyle/>
          <a:p>
            <a:pPr algn="l">
              <a:spcBef>
                <a:spcPct val="50000"/>
              </a:spcBef>
            </a:pPr>
            <a:r>
              <a:rPr lang="ru-RU" sz="2400" dirty="0" smtClean="0"/>
              <a:t>Промышленное энергосбережение равно общему годовому потреблению энергии от первичных источников в Австрии</a:t>
            </a:r>
          </a:p>
          <a:p>
            <a:pPr algn="l">
              <a:spcBef>
                <a:spcPct val="50000"/>
              </a:spcBef>
            </a:pPr>
            <a:r>
              <a:rPr lang="ru-RU" sz="2400" dirty="0" smtClean="0"/>
              <a:t> </a:t>
            </a:r>
            <a:endParaRPr lang="en-US" sz="2400" dirty="0"/>
          </a:p>
        </p:txBody>
      </p:sp>
      <p:sp>
        <p:nvSpPr>
          <p:cNvPr id="23570" name="Text Box 18"/>
          <p:cNvSpPr txBox="1">
            <a:spLocks noChangeArrowheads="1"/>
          </p:cNvSpPr>
          <p:nvPr/>
        </p:nvSpPr>
        <p:spPr bwMode="auto">
          <a:xfrm>
            <a:off x="2389188" y="2224088"/>
            <a:ext cx="469900" cy="238125"/>
          </a:xfrm>
          <a:prstGeom prst="rect">
            <a:avLst/>
          </a:prstGeom>
          <a:noFill/>
          <a:ln w="25400">
            <a:solidFill>
              <a:srgbClr val="008000"/>
            </a:solidFill>
            <a:miter lim="800000"/>
            <a:headEnd/>
            <a:tailEnd/>
          </a:ln>
          <a:effectLst/>
        </p:spPr>
        <p:txBody>
          <a:bodyPr lIns="45720" tIns="0" rIns="45720" bIns="0">
            <a:spAutoFit/>
          </a:bodyPr>
          <a:lstStyle/>
          <a:p>
            <a:pPr algn="ctr">
              <a:spcBef>
                <a:spcPct val="50000"/>
              </a:spcBef>
            </a:pPr>
            <a:r>
              <a:rPr lang="en-US" sz="1400" b="1"/>
              <a:t>27</a:t>
            </a:r>
          </a:p>
        </p:txBody>
      </p:sp>
      <p:sp>
        <p:nvSpPr>
          <p:cNvPr id="23571" name="Text Box 19"/>
          <p:cNvSpPr txBox="1">
            <a:spLocks noChangeArrowheads="1"/>
          </p:cNvSpPr>
          <p:nvPr/>
        </p:nvSpPr>
        <p:spPr bwMode="auto">
          <a:xfrm>
            <a:off x="5284788" y="2220913"/>
            <a:ext cx="646112" cy="230187"/>
          </a:xfrm>
          <a:prstGeom prst="rect">
            <a:avLst/>
          </a:prstGeom>
          <a:noFill/>
          <a:ln w="19050">
            <a:solidFill>
              <a:srgbClr val="0099FF"/>
            </a:solidFill>
            <a:miter lim="800000"/>
            <a:headEnd/>
            <a:tailEnd/>
          </a:ln>
          <a:effectLst/>
        </p:spPr>
        <p:txBody>
          <a:bodyPr lIns="45720" tIns="0" rIns="45720" bIns="0">
            <a:spAutoFit/>
          </a:bodyPr>
          <a:lstStyle/>
          <a:p>
            <a:pPr algn="ctr">
              <a:spcBef>
                <a:spcPct val="50000"/>
              </a:spcBef>
            </a:pPr>
            <a:r>
              <a:rPr lang="en-US" sz="1400" b="1"/>
              <a:t>29.0%</a:t>
            </a:r>
          </a:p>
        </p:txBody>
      </p:sp>
      <p:sp>
        <p:nvSpPr>
          <p:cNvPr id="23572" name="Text Box 20"/>
          <p:cNvSpPr txBox="1">
            <a:spLocks noChangeArrowheads="1"/>
          </p:cNvSpPr>
          <p:nvPr/>
        </p:nvSpPr>
        <p:spPr bwMode="auto">
          <a:xfrm>
            <a:off x="4968875" y="2590800"/>
            <a:ext cx="704850" cy="231775"/>
          </a:xfrm>
          <a:prstGeom prst="rect">
            <a:avLst/>
          </a:prstGeom>
          <a:noFill/>
          <a:ln w="19050">
            <a:solidFill>
              <a:srgbClr val="0099FF"/>
            </a:solidFill>
            <a:miter lim="800000"/>
            <a:headEnd/>
            <a:tailEnd/>
          </a:ln>
          <a:effectLst/>
        </p:spPr>
        <p:txBody>
          <a:bodyPr lIns="45720" tIns="0" rIns="45720" bIns="0">
            <a:spAutoFit/>
          </a:bodyPr>
          <a:lstStyle/>
          <a:p>
            <a:pPr algn="ctr">
              <a:spcBef>
                <a:spcPct val="50000"/>
              </a:spcBef>
            </a:pPr>
            <a:r>
              <a:rPr lang="en-US" sz="1400" b="1"/>
              <a:t>22.4%</a:t>
            </a:r>
          </a:p>
        </p:txBody>
      </p:sp>
      <p:sp>
        <p:nvSpPr>
          <p:cNvPr id="23573" name="Text Box 21"/>
          <p:cNvSpPr txBox="1">
            <a:spLocks noChangeArrowheads="1"/>
          </p:cNvSpPr>
          <p:nvPr/>
        </p:nvSpPr>
        <p:spPr bwMode="auto">
          <a:xfrm>
            <a:off x="5673725" y="2978150"/>
            <a:ext cx="663575" cy="231775"/>
          </a:xfrm>
          <a:prstGeom prst="rect">
            <a:avLst/>
          </a:prstGeom>
          <a:noFill/>
          <a:ln w="19050">
            <a:solidFill>
              <a:srgbClr val="0099FF"/>
            </a:solidFill>
            <a:miter lim="800000"/>
            <a:headEnd/>
            <a:tailEnd/>
          </a:ln>
          <a:effectLst/>
        </p:spPr>
        <p:txBody>
          <a:bodyPr lIns="45720" tIns="0" rIns="45720" bIns="0">
            <a:spAutoFit/>
          </a:bodyPr>
          <a:lstStyle/>
          <a:p>
            <a:pPr algn="ctr">
              <a:spcBef>
                <a:spcPct val="50000"/>
              </a:spcBef>
            </a:pPr>
            <a:r>
              <a:rPr lang="en-US" sz="1400" b="1"/>
              <a:t>38.0%</a:t>
            </a:r>
          </a:p>
        </p:txBody>
      </p:sp>
      <p:sp>
        <p:nvSpPr>
          <p:cNvPr id="23574" name="Text Box 22"/>
          <p:cNvSpPr txBox="1">
            <a:spLocks noChangeArrowheads="1"/>
          </p:cNvSpPr>
          <p:nvPr/>
        </p:nvSpPr>
        <p:spPr bwMode="auto">
          <a:xfrm>
            <a:off x="4425950" y="3341688"/>
            <a:ext cx="704850" cy="231775"/>
          </a:xfrm>
          <a:prstGeom prst="rect">
            <a:avLst/>
          </a:prstGeom>
          <a:noFill/>
          <a:ln w="19050">
            <a:solidFill>
              <a:srgbClr val="0099FF"/>
            </a:solidFill>
            <a:miter lim="800000"/>
            <a:headEnd/>
            <a:tailEnd/>
          </a:ln>
          <a:effectLst/>
        </p:spPr>
        <p:txBody>
          <a:bodyPr lIns="45720" tIns="0" rIns="45720" bIns="0">
            <a:spAutoFit/>
          </a:bodyPr>
          <a:lstStyle/>
          <a:p>
            <a:pPr algn="ctr">
              <a:spcBef>
                <a:spcPct val="50000"/>
              </a:spcBef>
            </a:pPr>
            <a:r>
              <a:rPr lang="en-US" sz="1400" b="1"/>
              <a:t>10.6%</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87" name="Group 11"/>
          <p:cNvGrpSpPr>
            <a:grpSpLocks/>
          </p:cNvGrpSpPr>
          <p:nvPr/>
        </p:nvGrpSpPr>
        <p:grpSpPr bwMode="auto">
          <a:xfrm>
            <a:off x="4475163" y="2236788"/>
            <a:ext cx="4635500" cy="3965575"/>
            <a:chOff x="2819" y="1409"/>
            <a:chExt cx="2920" cy="2498"/>
          </a:xfrm>
        </p:grpSpPr>
        <p:pic>
          <p:nvPicPr>
            <p:cNvPr id="24583" name="Picture 7"/>
            <p:cNvPicPr>
              <a:picLocks noChangeAspect="1" noChangeArrowheads="1"/>
            </p:cNvPicPr>
            <p:nvPr/>
          </p:nvPicPr>
          <p:blipFill>
            <a:blip r:embed="rId3"/>
            <a:srcRect l="28496" t="23441" r="42894" b="39380"/>
            <a:stretch>
              <a:fillRect/>
            </a:stretch>
          </p:blipFill>
          <p:spPr bwMode="auto">
            <a:xfrm>
              <a:off x="2819" y="1428"/>
              <a:ext cx="2196" cy="2283"/>
            </a:xfrm>
            <a:prstGeom prst="rect">
              <a:avLst/>
            </a:prstGeom>
            <a:noFill/>
            <a:ln w="9525">
              <a:noFill/>
              <a:miter lim="800000"/>
              <a:headEnd/>
              <a:tailEnd/>
            </a:ln>
          </p:spPr>
        </p:pic>
        <p:pic>
          <p:nvPicPr>
            <p:cNvPr id="24584" name="Picture 8"/>
            <p:cNvPicPr>
              <a:picLocks noChangeAspect="1" noChangeArrowheads="1"/>
            </p:cNvPicPr>
            <p:nvPr/>
          </p:nvPicPr>
          <p:blipFill>
            <a:blip r:embed="rId3"/>
            <a:srcRect l="80238" t="23441" r="10649" b="49693"/>
            <a:stretch>
              <a:fillRect/>
            </a:stretch>
          </p:blipFill>
          <p:spPr bwMode="auto">
            <a:xfrm>
              <a:off x="5040" y="1409"/>
              <a:ext cx="699" cy="1650"/>
            </a:xfrm>
            <a:prstGeom prst="rect">
              <a:avLst/>
            </a:prstGeom>
            <a:noFill/>
            <a:ln w="9525">
              <a:noFill/>
              <a:miter lim="800000"/>
              <a:headEnd/>
              <a:tailEnd/>
            </a:ln>
          </p:spPr>
        </p:pic>
        <p:sp>
          <p:nvSpPr>
            <p:cNvPr id="24585" name="Text Box 4"/>
            <p:cNvSpPr txBox="1">
              <a:spLocks noChangeArrowheads="1"/>
            </p:cNvSpPr>
            <p:nvPr/>
          </p:nvSpPr>
          <p:spPr bwMode="auto">
            <a:xfrm>
              <a:off x="5040" y="3616"/>
              <a:ext cx="645" cy="291"/>
            </a:xfrm>
            <a:prstGeom prst="rect">
              <a:avLst/>
            </a:prstGeom>
            <a:noFill/>
            <a:ln w="9525">
              <a:noFill/>
              <a:miter lim="800000"/>
              <a:headEnd/>
              <a:tailEnd/>
            </a:ln>
          </p:spPr>
          <p:txBody>
            <a:bodyPr lIns="0" rIns="0">
              <a:spAutoFit/>
            </a:bodyPr>
            <a:lstStyle/>
            <a:p>
              <a:pPr algn="l" eaLnBrk="0" hangingPunct="0">
                <a:spcBef>
                  <a:spcPct val="50000"/>
                </a:spcBef>
              </a:pPr>
              <a:r>
                <a:rPr lang="ru-RU" sz="1200" b="1" dirty="0" smtClean="0">
                  <a:solidFill>
                    <a:srgbClr val="0000FF"/>
                  </a:solidFill>
                </a:rPr>
                <a:t>Источник</a:t>
              </a:r>
              <a:r>
                <a:rPr lang="en-US" sz="1200" b="1" dirty="0" smtClean="0">
                  <a:solidFill>
                    <a:srgbClr val="0000FF"/>
                  </a:solidFill>
                </a:rPr>
                <a:t>:</a:t>
              </a:r>
              <a:r>
                <a:rPr lang="ru-RU" sz="1200" b="1" dirty="0" smtClean="0">
                  <a:solidFill>
                    <a:srgbClr val="0000FF"/>
                  </a:solidFill>
                </a:rPr>
                <a:t> МЭА </a:t>
              </a:r>
              <a:r>
                <a:rPr lang="en-US" sz="1200" b="1" dirty="0" smtClean="0">
                  <a:solidFill>
                    <a:srgbClr val="0000FF"/>
                  </a:solidFill>
                </a:rPr>
                <a:t>2011</a:t>
              </a:r>
              <a:endParaRPr lang="en-US" sz="1200" b="1" dirty="0">
                <a:solidFill>
                  <a:srgbClr val="0000FF"/>
                </a:solidFill>
              </a:endParaRPr>
            </a:p>
          </p:txBody>
        </p:sp>
      </p:grpSp>
      <p:sp>
        <p:nvSpPr>
          <p:cNvPr id="24579" name="Rectangle 2"/>
          <p:cNvSpPr>
            <a:spLocks noGrp="1" noChangeArrowheads="1"/>
          </p:cNvSpPr>
          <p:nvPr>
            <p:ph type="title" idx="4294967295"/>
          </p:nvPr>
        </p:nvSpPr>
        <p:spPr>
          <a:xfrm>
            <a:off x="0" y="841375"/>
            <a:ext cx="9144000" cy="474663"/>
          </a:xfrm>
        </p:spPr>
        <p:txBody>
          <a:bodyPr/>
          <a:lstStyle/>
          <a:p>
            <a:pPr eaLnBrk="1" hangingPunct="1"/>
            <a:r>
              <a:rPr lang="ru-RU" sz="2400" dirty="0" smtClean="0"/>
              <a:t>Потенциальное снижение первичных энергоресурсов в России</a:t>
            </a:r>
            <a:endParaRPr lang="en-US" sz="2400" dirty="0" smtClean="0"/>
          </a:p>
        </p:txBody>
      </p:sp>
      <p:sp>
        <p:nvSpPr>
          <p:cNvPr id="24580" name="Rectangle 79"/>
          <p:cNvSpPr>
            <a:spLocks noChangeArrowheads="1"/>
          </p:cNvSpPr>
          <p:nvPr/>
        </p:nvSpPr>
        <p:spPr bwMode="auto">
          <a:xfrm>
            <a:off x="646113" y="1306513"/>
            <a:ext cx="7315200" cy="855662"/>
          </a:xfrm>
          <a:prstGeom prst="rect">
            <a:avLst/>
          </a:prstGeom>
          <a:noFill/>
          <a:ln w="9525">
            <a:noFill/>
            <a:miter lim="800000"/>
            <a:headEnd/>
            <a:tailEnd/>
          </a:ln>
        </p:spPr>
        <p:txBody>
          <a:bodyPr/>
          <a:lstStyle/>
          <a:p>
            <a:pPr algn="ctr" eaLnBrk="0" hangingPunct="0">
              <a:lnSpc>
                <a:spcPct val="90000"/>
              </a:lnSpc>
              <a:buFont typeface="Wingdings" pitchFamily="2" charset="2"/>
              <a:buNone/>
            </a:pPr>
            <a:r>
              <a:rPr lang="ru-RU" sz="1600" dirty="0" smtClean="0"/>
              <a:t>Основано на сравнении с </a:t>
            </a:r>
            <a:r>
              <a:rPr lang="ru-RU" sz="1600" dirty="0" err="1" smtClean="0"/>
              <a:t>энергоэффективностью</a:t>
            </a:r>
            <a:r>
              <a:rPr lang="ru-RU" sz="1600" dirty="0" smtClean="0"/>
              <a:t> стран Организации Экономического Сотрудничества и Развития (ОЭСР), сценарий 2008г.</a:t>
            </a:r>
            <a:r>
              <a:rPr lang="ru-RU" sz="3200" dirty="0" smtClean="0"/>
              <a:t/>
            </a:r>
            <a:br>
              <a:rPr lang="ru-RU" sz="3200" dirty="0" smtClean="0"/>
            </a:br>
            <a:endParaRPr lang="en-NZ" sz="2400" dirty="0">
              <a:latin typeface="Calibri" pitchFamily="34" charset="0"/>
            </a:endParaRPr>
          </a:p>
        </p:txBody>
      </p:sp>
      <p:pic>
        <p:nvPicPr>
          <p:cNvPr id="24581" name="Picture 9" descr="C:\Documents and Settings\SackdaS\Desktop\2011\Unido_E_black.jpg"/>
          <p:cNvPicPr>
            <a:picLocks noChangeAspect="1" noChangeArrowheads="1"/>
          </p:cNvPicPr>
          <p:nvPr/>
        </p:nvPicPr>
        <p:blipFill>
          <a:blip r:embed="rId4"/>
          <a:srcRect/>
          <a:stretch>
            <a:fillRect/>
          </a:stretch>
        </p:blipFill>
        <p:spPr bwMode="auto">
          <a:xfrm>
            <a:off x="9525" y="28575"/>
            <a:ext cx="3427413" cy="638175"/>
          </a:xfrm>
          <a:prstGeom prst="rect">
            <a:avLst/>
          </a:prstGeom>
          <a:noFill/>
          <a:ln w="9525">
            <a:noFill/>
            <a:miter lim="800000"/>
            <a:headEnd/>
            <a:tailEnd/>
          </a:ln>
        </p:spPr>
      </p:pic>
      <p:sp>
        <p:nvSpPr>
          <p:cNvPr id="24582" name="Rectangle 3"/>
          <p:cNvSpPr>
            <a:spLocks noChangeArrowheads="1"/>
          </p:cNvSpPr>
          <p:nvPr/>
        </p:nvSpPr>
        <p:spPr bwMode="auto">
          <a:xfrm>
            <a:off x="155575" y="1944914"/>
            <a:ext cx="4416425" cy="4913086"/>
          </a:xfrm>
          <a:prstGeom prst="rect">
            <a:avLst/>
          </a:prstGeom>
          <a:noFill/>
          <a:ln w="9525">
            <a:noFill/>
            <a:miter lim="800000"/>
            <a:headEnd/>
            <a:tailEnd/>
          </a:ln>
        </p:spPr>
        <p:txBody>
          <a:bodyPr/>
          <a:lstStyle/>
          <a:p>
            <a:pPr marL="533400" indent="-533400" algn="l"/>
            <a:r>
              <a:rPr lang="ru-RU" sz="2000" dirty="0" smtClean="0"/>
              <a:t>Этот сценарий мог бы привести к следующим результатам</a:t>
            </a:r>
            <a:r>
              <a:rPr lang="en-US" sz="2000" dirty="0" smtClean="0"/>
              <a:t>:</a:t>
            </a:r>
          </a:p>
          <a:p>
            <a:pPr marL="533400" indent="-533400" algn="l">
              <a:buFont typeface="Arial" pitchFamily="34" charset="0"/>
              <a:buChar char="•"/>
            </a:pPr>
            <a:r>
              <a:rPr lang="ru-RU" sz="1700" dirty="0" smtClean="0"/>
              <a:t>Энергосбережение в 200 </a:t>
            </a:r>
            <a:r>
              <a:rPr lang="ru-RU" sz="1700" dirty="0" err="1" smtClean="0"/>
              <a:t>млн</a:t>
            </a:r>
            <a:r>
              <a:rPr lang="ru-RU" sz="1700" dirty="0" smtClean="0"/>
              <a:t> т.н.э. (30% потребления электроэнергии в России в 2008г., равно общему потреблению первичных энергоресурсов в Великобритании)</a:t>
            </a:r>
            <a:endParaRPr lang="en-US" sz="1700" dirty="0" smtClean="0"/>
          </a:p>
          <a:p>
            <a:pPr marL="533400" indent="-533400" algn="l">
              <a:buFont typeface="Arial" pitchFamily="34" charset="0"/>
              <a:buChar char="•"/>
            </a:pPr>
            <a:r>
              <a:rPr lang="ru-RU" sz="1700" dirty="0" smtClean="0"/>
              <a:t>Международная рыночная экономия на природном газе, нефти и угле составила бы 70 </a:t>
            </a:r>
            <a:r>
              <a:rPr lang="ru-RU" sz="1700" dirty="0" err="1" smtClean="0"/>
              <a:t>млрд</a:t>
            </a:r>
            <a:r>
              <a:rPr lang="ru-RU" sz="1700" dirty="0" smtClean="0"/>
              <a:t> долл. США, что равняется 46% от внутренних расходов на электроэнергию в России в 2008г.</a:t>
            </a:r>
            <a:endParaRPr lang="en-US" sz="1700" dirty="0" smtClean="0"/>
          </a:p>
          <a:p>
            <a:pPr marL="533400" indent="-533400" algn="l">
              <a:buFont typeface="Arial" pitchFamily="34" charset="0"/>
              <a:buChar char="•"/>
            </a:pPr>
            <a:r>
              <a:rPr lang="ru-RU" sz="1700" dirty="0" smtClean="0"/>
              <a:t>Энергосбережения в промышленности с последующим увеличением производительности и конкурентоспособности</a:t>
            </a:r>
            <a:endParaRPr lang="en-US" sz="17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txBox="1">
            <a:spLocks noGrp="1" noChangeArrowheads="1"/>
          </p:cNvSpPr>
          <p:nvPr/>
        </p:nvSpPr>
        <p:spPr bwMode="auto">
          <a:xfrm>
            <a:off x="6516688" y="6500813"/>
            <a:ext cx="2232025" cy="476250"/>
          </a:xfrm>
          <a:prstGeom prst="rect">
            <a:avLst/>
          </a:prstGeom>
          <a:noFill/>
          <a:ln w="9525">
            <a:noFill/>
            <a:miter lim="800000"/>
            <a:headEnd/>
            <a:tailEnd/>
          </a:ln>
        </p:spPr>
        <p:txBody>
          <a:bodyPr/>
          <a:lstStyle/>
          <a:p>
            <a:fld id="{C213D2E0-47DB-4781-A4EF-09117F2AAC07}" type="slidenum">
              <a:rPr lang="en-GB" sz="1600" b="1">
                <a:solidFill>
                  <a:schemeClr val="bg1"/>
                </a:solidFill>
                <a:latin typeface="MetaBold-Roman" pitchFamily="50" charset="0"/>
              </a:rPr>
              <a:pPr/>
              <a:t>27</a:t>
            </a:fld>
            <a:endParaRPr lang="en-GB" sz="1600" b="1">
              <a:solidFill>
                <a:schemeClr val="bg1"/>
              </a:solidFill>
              <a:latin typeface="MetaBold-Roman" pitchFamily="50" charset="0"/>
            </a:endParaRPr>
          </a:p>
        </p:txBody>
      </p:sp>
      <p:pic>
        <p:nvPicPr>
          <p:cNvPr id="25603" name="Picture 3"/>
          <p:cNvPicPr>
            <a:picLocks noChangeAspect="1" noChangeArrowheads="1"/>
          </p:cNvPicPr>
          <p:nvPr/>
        </p:nvPicPr>
        <p:blipFill>
          <a:blip r:embed="rId3"/>
          <a:srcRect l="14998" t="30003" r="7500" b="21565"/>
          <a:stretch>
            <a:fillRect/>
          </a:stretch>
        </p:blipFill>
        <p:spPr bwMode="auto">
          <a:xfrm>
            <a:off x="206375" y="1993900"/>
            <a:ext cx="8785225" cy="4392613"/>
          </a:xfrm>
          <a:prstGeom prst="rect">
            <a:avLst/>
          </a:prstGeom>
          <a:noFill/>
          <a:ln w="9525" algn="ctr">
            <a:noFill/>
            <a:miter lim="800000"/>
            <a:headEnd/>
            <a:tailEnd/>
          </a:ln>
        </p:spPr>
      </p:pic>
      <p:sp>
        <p:nvSpPr>
          <p:cNvPr id="25604" name="Text Box 4"/>
          <p:cNvSpPr txBox="1">
            <a:spLocks noChangeArrowheads="1"/>
          </p:cNvSpPr>
          <p:nvPr/>
        </p:nvSpPr>
        <p:spPr bwMode="auto">
          <a:xfrm>
            <a:off x="3494088" y="6156325"/>
            <a:ext cx="2114550" cy="523220"/>
          </a:xfrm>
          <a:prstGeom prst="rect">
            <a:avLst/>
          </a:prstGeom>
          <a:noFill/>
          <a:ln w="9525">
            <a:noFill/>
            <a:miter lim="800000"/>
            <a:headEnd/>
            <a:tailEnd/>
          </a:ln>
        </p:spPr>
        <p:txBody>
          <a:bodyPr>
            <a:spAutoFit/>
          </a:bodyPr>
          <a:lstStyle/>
          <a:p>
            <a:pPr algn="l" eaLnBrk="0" hangingPunct="0">
              <a:spcBef>
                <a:spcPct val="50000"/>
              </a:spcBef>
            </a:pPr>
            <a:r>
              <a:rPr lang="en-US" sz="1400" b="1" dirty="0"/>
              <a:t>Source: </a:t>
            </a:r>
            <a:r>
              <a:rPr lang="ru-RU" sz="1400" b="1" dirty="0" smtClean="0"/>
              <a:t>Межд. Фин. Корпорация</a:t>
            </a:r>
            <a:r>
              <a:rPr lang="en-US" sz="1400" b="1" dirty="0" smtClean="0"/>
              <a:t>, </a:t>
            </a:r>
            <a:r>
              <a:rPr lang="en-US" sz="1400" b="1" dirty="0"/>
              <a:t>2010</a:t>
            </a:r>
            <a:endParaRPr lang="en-US" sz="1400" b="1" dirty="0">
              <a:solidFill>
                <a:srgbClr val="0000FF"/>
              </a:solidFill>
            </a:endParaRPr>
          </a:p>
        </p:txBody>
      </p:sp>
      <p:sp>
        <p:nvSpPr>
          <p:cNvPr id="25605" name="Rectangle 3"/>
          <p:cNvSpPr>
            <a:spLocks noChangeArrowheads="1"/>
          </p:cNvSpPr>
          <p:nvPr/>
        </p:nvSpPr>
        <p:spPr bwMode="auto">
          <a:xfrm>
            <a:off x="254000" y="1562100"/>
            <a:ext cx="8737600" cy="419100"/>
          </a:xfrm>
          <a:prstGeom prst="rect">
            <a:avLst/>
          </a:prstGeom>
          <a:noFill/>
          <a:ln w="9525">
            <a:noFill/>
            <a:miter lim="800000"/>
            <a:headEnd/>
            <a:tailEnd/>
          </a:ln>
        </p:spPr>
        <p:txBody>
          <a:bodyPr/>
          <a:lstStyle/>
          <a:p>
            <a:pPr algn="ctr">
              <a:lnSpc>
                <a:spcPct val="85000"/>
              </a:lnSpc>
              <a:spcBef>
                <a:spcPct val="55000"/>
              </a:spcBef>
              <a:buClr>
                <a:srgbClr val="008000"/>
              </a:buClr>
              <a:buFont typeface="Wingdings" pitchFamily="2" charset="2"/>
              <a:buNone/>
            </a:pPr>
            <a:r>
              <a:rPr lang="ru-RU" sz="2000" b="1" dirty="0" err="1" smtClean="0">
                <a:solidFill>
                  <a:srgbClr val="235373"/>
                </a:solidFill>
              </a:rPr>
              <a:t>Критериальная</a:t>
            </a:r>
            <a:r>
              <a:rPr lang="ru-RU" sz="2000" b="1" dirty="0" smtClean="0">
                <a:solidFill>
                  <a:srgbClr val="235373"/>
                </a:solidFill>
              </a:rPr>
              <a:t> оценка для российского  металлургического сектора</a:t>
            </a:r>
            <a:endParaRPr lang="en-US" sz="2000" b="1" dirty="0">
              <a:solidFill>
                <a:srgbClr val="235373"/>
              </a:solidFill>
            </a:endParaRPr>
          </a:p>
        </p:txBody>
      </p:sp>
      <p:sp>
        <p:nvSpPr>
          <p:cNvPr id="25606" name="Rectangle 6"/>
          <p:cNvSpPr>
            <a:spLocks noChangeArrowheads="1"/>
          </p:cNvSpPr>
          <p:nvPr/>
        </p:nvSpPr>
        <p:spPr bwMode="auto">
          <a:xfrm>
            <a:off x="539750" y="2584450"/>
            <a:ext cx="1190625" cy="3648075"/>
          </a:xfrm>
          <a:prstGeom prst="rect">
            <a:avLst/>
          </a:prstGeom>
          <a:noFill/>
          <a:ln w="31750" algn="ctr">
            <a:solidFill>
              <a:srgbClr val="800080"/>
            </a:solidFill>
            <a:prstDash val="sysDot"/>
            <a:miter lim="800000"/>
            <a:headEnd/>
            <a:tailEnd/>
          </a:ln>
        </p:spPr>
        <p:txBody>
          <a:bodyPr wrap="none" anchor="ctr"/>
          <a:lstStyle/>
          <a:p>
            <a:pPr algn="ctr"/>
            <a:endParaRPr lang="en-US" sz="1800"/>
          </a:p>
        </p:txBody>
      </p:sp>
      <p:grpSp>
        <p:nvGrpSpPr>
          <p:cNvPr id="2" name="Group 12"/>
          <p:cNvGrpSpPr>
            <a:grpSpLocks/>
          </p:cNvGrpSpPr>
          <p:nvPr/>
        </p:nvGrpSpPr>
        <p:grpSpPr bwMode="auto">
          <a:xfrm>
            <a:off x="538163" y="3697288"/>
            <a:ext cx="7989887" cy="1036637"/>
            <a:chOff x="97" y="3031"/>
            <a:chExt cx="5033" cy="653"/>
          </a:xfrm>
        </p:grpSpPr>
        <p:sp>
          <p:nvSpPr>
            <p:cNvPr id="25610" name="AutoShape 8"/>
            <p:cNvSpPr>
              <a:spLocks noChangeArrowheads="1"/>
            </p:cNvSpPr>
            <p:nvPr/>
          </p:nvSpPr>
          <p:spPr bwMode="auto">
            <a:xfrm>
              <a:off x="97" y="3031"/>
              <a:ext cx="5033" cy="653"/>
            </a:xfrm>
            <a:prstGeom prst="roundRect">
              <a:avLst>
                <a:gd name="adj" fmla="val 16667"/>
              </a:avLst>
            </a:prstGeom>
            <a:solidFill>
              <a:schemeClr val="bg1"/>
            </a:solidFill>
            <a:ln w="25400" algn="ctr">
              <a:solidFill>
                <a:srgbClr val="FF0000"/>
              </a:solidFill>
              <a:round/>
              <a:headEnd/>
              <a:tailEnd/>
            </a:ln>
          </p:spPr>
          <p:txBody>
            <a:bodyPr wrap="none" anchor="ctr"/>
            <a:lstStyle/>
            <a:p>
              <a:pPr algn="ctr"/>
              <a:endParaRPr lang="en-US" sz="1800"/>
            </a:p>
          </p:txBody>
        </p:sp>
        <p:sp>
          <p:nvSpPr>
            <p:cNvPr id="25611" name="Rectangle 3"/>
            <p:cNvSpPr>
              <a:spLocks noChangeArrowheads="1"/>
            </p:cNvSpPr>
            <p:nvPr/>
          </p:nvSpPr>
          <p:spPr bwMode="auto">
            <a:xfrm>
              <a:off x="340" y="3079"/>
              <a:ext cx="1863" cy="508"/>
            </a:xfrm>
            <a:prstGeom prst="rect">
              <a:avLst/>
            </a:prstGeom>
            <a:solidFill>
              <a:schemeClr val="bg1"/>
            </a:solidFill>
            <a:ln w="9525">
              <a:noFill/>
              <a:miter lim="800000"/>
              <a:headEnd/>
              <a:tailEnd/>
            </a:ln>
          </p:spPr>
          <p:txBody>
            <a:bodyPr/>
            <a:lstStyle/>
            <a:p>
              <a:pPr algn="l">
                <a:buClr>
                  <a:srgbClr val="008000"/>
                </a:buClr>
                <a:buFont typeface="Wingdings" pitchFamily="2" charset="2"/>
                <a:buNone/>
              </a:pPr>
              <a:r>
                <a:rPr lang="ru-RU" sz="1800" b="1" dirty="0" smtClean="0">
                  <a:solidFill>
                    <a:srgbClr val="FF0000"/>
                  </a:solidFill>
                </a:rPr>
                <a:t>Низкая эффективность использования ресурсов</a:t>
              </a:r>
              <a:endParaRPr lang="en-US" sz="1800" b="1" dirty="0">
                <a:solidFill>
                  <a:srgbClr val="FF0000"/>
                </a:solidFill>
              </a:endParaRPr>
            </a:p>
          </p:txBody>
        </p:sp>
        <p:sp>
          <p:nvSpPr>
            <p:cNvPr id="25612" name="Rectangle 3"/>
            <p:cNvSpPr>
              <a:spLocks noChangeArrowheads="1"/>
            </p:cNvSpPr>
            <p:nvPr/>
          </p:nvSpPr>
          <p:spPr bwMode="auto">
            <a:xfrm>
              <a:off x="2880" y="3079"/>
              <a:ext cx="2250" cy="508"/>
            </a:xfrm>
            <a:prstGeom prst="rect">
              <a:avLst/>
            </a:prstGeom>
            <a:solidFill>
              <a:schemeClr val="bg1"/>
            </a:solidFill>
            <a:ln w="9525">
              <a:noFill/>
              <a:miter lim="800000"/>
              <a:headEnd/>
              <a:tailEnd/>
            </a:ln>
          </p:spPr>
          <p:txBody>
            <a:bodyPr/>
            <a:lstStyle/>
            <a:p>
              <a:pPr algn="l">
                <a:buClr>
                  <a:srgbClr val="008000"/>
                </a:buClr>
                <a:buFont typeface="Wingdings" pitchFamily="2" charset="2"/>
                <a:buNone/>
              </a:pPr>
              <a:r>
                <a:rPr lang="ru-RU" sz="2000" b="1" dirty="0" smtClean="0">
                  <a:solidFill>
                    <a:srgbClr val="FF0000"/>
                  </a:solidFill>
                </a:rPr>
                <a:t>Снижение конкурентоспособности</a:t>
              </a:r>
              <a:endParaRPr lang="en-US" sz="2000" b="1" dirty="0">
                <a:solidFill>
                  <a:srgbClr val="FF0000"/>
                </a:solidFill>
              </a:endParaRPr>
            </a:p>
          </p:txBody>
        </p:sp>
        <p:sp>
          <p:nvSpPr>
            <p:cNvPr id="25613" name="Rectangle 3"/>
            <p:cNvSpPr>
              <a:spLocks noChangeArrowheads="1"/>
            </p:cNvSpPr>
            <p:nvPr/>
          </p:nvSpPr>
          <p:spPr bwMode="auto">
            <a:xfrm>
              <a:off x="2348" y="3152"/>
              <a:ext cx="290" cy="290"/>
            </a:xfrm>
            <a:prstGeom prst="rect">
              <a:avLst/>
            </a:prstGeom>
            <a:solidFill>
              <a:schemeClr val="bg1"/>
            </a:solidFill>
            <a:ln w="9525">
              <a:noFill/>
              <a:miter lim="800000"/>
              <a:headEnd/>
              <a:tailEnd/>
            </a:ln>
          </p:spPr>
          <p:txBody>
            <a:bodyPr/>
            <a:lstStyle/>
            <a:p>
              <a:pPr algn="l">
                <a:buClr>
                  <a:srgbClr val="008000"/>
                </a:buClr>
                <a:buFont typeface="Wingdings" pitchFamily="2" charset="2"/>
                <a:buNone/>
              </a:pPr>
              <a:r>
                <a:rPr lang="en-US" sz="3200" b="1">
                  <a:solidFill>
                    <a:srgbClr val="FF0000"/>
                  </a:solidFill>
                </a:rPr>
                <a:t>=</a:t>
              </a:r>
            </a:p>
          </p:txBody>
        </p:sp>
      </p:grpSp>
      <p:sp>
        <p:nvSpPr>
          <p:cNvPr id="25608" name="Rectangle 2"/>
          <p:cNvSpPr>
            <a:spLocks noChangeArrowheads="1"/>
          </p:cNvSpPr>
          <p:nvPr/>
        </p:nvSpPr>
        <p:spPr bwMode="auto">
          <a:xfrm>
            <a:off x="307975" y="952500"/>
            <a:ext cx="8683625" cy="609600"/>
          </a:xfrm>
          <a:prstGeom prst="rect">
            <a:avLst/>
          </a:prstGeom>
          <a:noFill/>
          <a:ln w="9525">
            <a:noFill/>
            <a:miter lim="800000"/>
            <a:headEnd/>
            <a:tailEnd/>
          </a:ln>
        </p:spPr>
        <p:txBody>
          <a:bodyPr anchor="ctr"/>
          <a:lstStyle/>
          <a:p>
            <a:pPr algn="l"/>
            <a:r>
              <a:rPr lang="ru-RU" sz="2800" dirty="0" smtClean="0">
                <a:solidFill>
                  <a:srgbClr val="2F93D1"/>
                </a:solidFill>
              </a:rPr>
              <a:t>Энергия и рациональное использование ресурсов</a:t>
            </a:r>
            <a:endParaRPr lang="en-US" sz="2800" dirty="0">
              <a:solidFill>
                <a:srgbClr val="2F93D1"/>
              </a:solidFill>
            </a:endParaRPr>
          </a:p>
        </p:txBody>
      </p:sp>
      <p:pic>
        <p:nvPicPr>
          <p:cNvPr id="25609" name="Picture 9" descr="C:\Documents and Settings\SackdaS\Desktop\2011\Unido_E_black.jpg"/>
          <p:cNvPicPr>
            <a:picLocks noChangeAspect="1" noChangeArrowheads="1"/>
          </p:cNvPicPr>
          <p:nvPr/>
        </p:nvPicPr>
        <p:blipFill>
          <a:blip r:embed="rId4"/>
          <a:srcRect/>
          <a:stretch>
            <a:fillRect/>
          </a:stretch>
        </p:blipFill>
        <p:spPr bwMode="auto">
          <a:xfrm>
            <a:off x="9525" y="28575"/>
            <a:ext cx="3427413" cy="638175"/>
          </a:xfrm>
          <a:prstGeom prst="rect">
            <a:avLst/>
          </a:prstGeom>
          <a:noFill/>
          <a:ln w="9525">
            <a:noFill/>
            <a:miter lim="800000"/>
            <a:headEnd/>
            <a:tailEnd/>
          </a:ln>
        </p:spPr>
      </p:pic>
      <p:sp>
        <p:nvSpPr>
          <p:cNvPr id="25615" name="Text Box 15"/>
          <p:cNvSpPr txBox="1">
            <a:spLocks noChangeArrowheads="1"/>
          </p:cNvSpPr>
          <p:nvPr/>
        </p:nvSpPr>
        <p:spPr bwMode="auto">
          <a:xfrm>
            <a:off x="500063" y="2189163"/>
            <a:ext cx="1880280" cy="184666"/>
          </a:xfrm>
          <a:prstGeom prst="rect">
            <a:avLst/>
          </a:prstGeom>
          <a:solidFill>
            <a:schemeClr val="bg1"/>
          </a:solidFill>
          <a:ln w="9525">
            <a:noFill/>
            <a:miter lim="800000"/>
            <a:headEnd/>
            <a:tailEnd/>
          </a:ln>
          <a:effectLst/>
        </p:spPr>
        <p:txBody>
          <a:bodyPr wrap="square" tIns="0" bIns="0">
            <a:spAutoFit/>
          </a:bodyPr>
          <a:lstStyle/>
          <a:p>
            <a:pPr algn="l">
              <a:spcBef>
                <a:spcPct val="50000"/>
              </a:spcBef>
            </a:pPr>
            <a:r>
              <a:rPr lang="ru-RU" sz="1200" b="1" dirty="0" smtClean="0"/>
              <a:t>Стоимость ресурсов</a:t>
            </a:r>
            <a:endParaRPr lang="en-US" sz="1200" b="1" dirty="0"/>
          </a:p>
        </p:txBody>
      </p:sp>
      <p:sp>
        <p:nvSpPr>
          <p:cNvPr id="25616" name="Text Box 16"/>
          <p:cNvSpPr txBox="1">
            <a:spLocks noChangeArrowheads="1"/>
          </p:cNvSpPr>
          <p:nvPr/>
        </p:nvSpPr>
        <p:spPr bwMode="auto">
          <a:xfrm>
            <a:off x="5149850" y="2189163"/>
            <a:ext cx="3378199" cy="184666"/>
          </a:xfrm>
          <a:prstGeom prst="rect">
            <a:avLst/>
          </a:prstGeom>
          <a:solidFill>
            <a:schemeClr val="bg1"/>
          </a:solidFill>
          <a:ln w="9525">
            <a:noFill/>
            <a:miter lim="800000"/>
            <a:headEnd/>
            <a:tailEnd/>
          </a:ln>
          <a:effectLst/>
        </p:spPr>
        <p:txBody>
          <a:bodyPr wrap="square" tIns="0" bIns="0">
            <a:spAutoFit/>
          </a:bodyPr>
          <a:lstStyle/>
          <a:p>
            <a:pPr algn="l">
              <a:spcBef>
                <a:spcPct val="50000"/>
              </a:spcBef>
            </a:pPr>
            <a:r>
              <a:rPr lang="ru-RU" sz="1200" b="1" dirty="0" smtClean="0"/>
              <a:t>Конечная стоимость продукции</a:t>
            </a:r>
            <a:endParaRPr lang="en-US" sz="1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txBox="1">
            <a:spLocks noGrp="1" noChangeArrowheads="1"/>
          </p:cNvSpPr>
          <p:nvPr/>
        </p:nvSpPr>
        <p:spPr bwMode="auto">
          <a:xfrm>
            <a:off x="6516688" y="6500813"/>
            <a:ext cx="2232025" cy="476250"/>
          </a:xfrm>
          <a:prstGeom prst="rect">
            <a:avLst/>
          </a:prstGeom>
          <a:noFill/>
          <a:ln w="9525">
            <a:noFill/>
            <a:miter lim="800000"/>
            <a:headEnd/>
            <a:tailEnd/>
          </a:ln>
        </p:spPr>
        <p:txBody>
          <a:bodyPr/>
          <a:lstStyle/>
          <a:p>
            <a:fld id="{8C332030-DC63-4D21-8F13-6DB8B3ADFB10}" type="slidenum">
              <a:rPr lang="en-GB" sz="1600" b="1">
                <a:solidFill>
                  <a:schemeClr val="bg1"/>
                </a:solidFill>
                <a:latin typeface="MetaBold-Roman" pitchFamily="50" charset="0"/>
              </a:rPr>
              <a:pPr/>
              <a:t>28</a:t>
            </a:fld>
            <a:endParaRPr lang="en-GB" sz="1600" b="1">
              <a:solidFill>
                <a:schemeClr val="bg1"/>
              </a:solidFill>
              <a:latin typeface="MetaBold-Roman" pitchFamily="50" charset="0"/>
            </a:endParaRPr>
          </a:p>
        </p:txBody>
      </p:sp>
      <p:sp>
        <p:nvSpPr>
          <p:cNvPr id="26627" name="Rectangle 79"/>
          <p:cNvSpPr>
            <a:spLocks noChangeArrowheads="1"/>
          </p:cNvSpPr>
          <p:nvPr/>
        </p:nvSpPr>
        <p:spPr bwMode="auto">
          <a:xfrm>
            <a:off x="309563" y="2093913"/>
            <a:ext cx="8340725" cy="1219200"/>
          </a:xfrm>
          <a:prstGeom prst="rect">
            <a:avLst/>
          </a:prstGeom>
          <a:noFill/>
          <a:ln w="9525">
            <a:noFill/>
            <a:miter lim="800000"/>
            <a:headEnd/>
            <a:tailEnd/>
          </a:ln>
        </p:spPr>
        <p:txBody>
          <a:bodyPr/>
          <a:lstStyle/>
          <a:p>
            <a:pPr marL="292100" indent="-292100" algn="l" eaLnBrk="0" hangingPunct="0">
              <a:spcBef>
                <a:spcPct val="40000"/>
              </a:spcBef>
              <a:buClr>
                <a:schemeClr val="hlink"/>
              </a:buClr>
              <a:buFont typeface="Wingdings" pitchFamily="2" charset="2"/>
              <a:buChar char="ü"/>
            </a:pPr>
            <a:r>
              <a:rPr lang="ru-RU" sz="2200" dirty="0" smtClean="0">
                <a:solidFill>
                  <a:srgbClr val="235373"/>
                </a:solidFill>
              </a:rPr>
              <a:t>Система ЭМ на лучшем из предприятий металлургического сектора в РФ (уровень аналогичного предприятия среднего уровня в Европе) может повысить </a:t>
            </a:r>
            <a:r>
              <a:rPr lang="ru-RU" sz="2200" b="1" dirty="0" smtClean="0">
                <a:solidFill>
                  <a:srgbClr val="235373"/>
                </a:solidFill>
              </a:rPr>
              <a:t>доходность на 15%</a:t>
            </a:r>
            <a:endParaRPr lang="en-NZ" sz="2200" b="1" baseline="30000" dirty="0">
              <a:solidFill>
                <a:srgbClr val="235373"/>
              </a:solidFill>
              <a:sym typeface="Wingdings" pitchFamily="2" charset="2"/>
            </a:endParaRPr>
          </a:p>
        </p:txBody>
      </p:sp>
      <p:sp>
        <p:nvSpPr>
          <p:cNvPr id="26628" name="Rectangle 79"/>
          <p:cNvSpPr>
            <a:spLocks noChangeArrowheads="1"/>
          </p:cNvSpPr>
          <p:nvPr/>
        </p:nvSpPr>
        <p:spPr bwMode="auto">
          <a:xfrm>
            <a:off x="269875" y="3182938"/>
            <a:ext cx="3562350" cy="2819400"/>
          </a:xfrm>
          <a:prstGeom prst="rect">
            <a:avLst/>
          </a:prstGeom>
          <a:noFill/>
          <a:ln w="9525">
            <a:noFill/>
            <a:miter lim="800000"/>
            <a:headEnd/>
            <a:tailEnd/>
          </a:ln>
        </p:spPr>
        <p:txBody>
          <a:bodyPr/>
          <a:lstStyle/>
          <a:p>
            <a:pPr marL="342900" indent="-342900" algn="l" eaLnBrk="0" hangingPunct="0">
              <a:spcBef>
                <a:spcPct val="40000"/>
              </a:spcBef>
              <a:buClr>
                <a:schemeClr val="hlink"/>
              </a:buClr>
              <a:buFont typeface="Wingdings" pitchFamily="2" charset="2"/>
              <a:buChar char="ü"/>
            </a:pPr>
            <a:r>
              <a:rPr lang="ru-RU" sz="2000" dirty="0" smtClean="0">
                <a:solidFill>
                  <a:srgbClr val="235373"/>
                </a:solidFill>
              </a:rPr>
              <a:t>Система ЭМ позволит вдвое сократить расходы на потребление энергии и повысить доходность предприятия только благодаря новым более дешевым технологиям без крупных капиталовложений</a:t>
            </a:r>
            <a:endParaRPr lang="en-NZ" sz="2000" baseline="30000" dirty="0">
              <a:solidFill>
                <a:srgbClr val="235373"/>
              </a:solidFill>
              <a:sym typeface="Wingdings" pitchFamily="2" charset="2"/>
            </a:endParaRPr>
          </a:p>
        </p:txBody>
      </p:sp>
      <p:grpSp>
        <p:nvGrpSpPr>
          <p:cNvPr id="26629" name="Group 5"/>
          <p:cNvGrpSpPr>
            <a:grpSpLocks/>
          </p:cNvGrpSpPr>
          <p:nvPr/>
        </p:nvGrpSpPr>
        <p:grpSpPr bwMode="auto">
          <a:xfrm>
            <a:off x="3796506" y="3182938"/>
            <a:ext cx="5313363" cy="3525838"/>
            <a:chOff x="2396" y="1763"/>
            <a:chExt cx="3347" cy="2221"/>
          </a:xfrm>
        </p:grpSpPr>
        <p:pic>
          <p:nvPicPr>
            <p:cNvPr id="26641" name="Picture 6"/>
            <p:cNvPicPr>
              <a:picLocks noChangeAspect="1" noChangeArrowheads="1"/>
            </p:cNvPicPr>
            <p:nvPr/>
          </p:nvPicPr>
          <p:blipFill>
            <a:blip r:embed="rId3"/>
            <a:srcRect l="8249" t="32817" r="20998" b="11252"/>
            <a:stretch>
              <a:fillRect/>
            </a:stretch>
          </p:blipFill>
          <p:spPr bwMode="auto">
            <a:xfrm>
              <a:off x="2426" y="1763"/>
              <a:ext cx="3317" cy="2098"/>
            </a:xfrm>
            <a:prstGeom prst="rect">
              <a:avLst/>
            </a:prstGeom>
            <a:noFill/>
            <a:ln w="9525" algn="ctr">
              <a:noFill/>
              <a:miter lim="800000"/>
              <a:headEnd/>
              <a:tailEnd/>
            </a:ln>
          </p:spPr>
        </p:pic>
        <p:sp>
          <p:nvSpPr>
            <p:cNvPr id="26642" name="Text Box 7"/>
            <p:cNvSpPr txBox="1">
              <a:spLocks noChangeArrowheads="1"/>
            </p:cNvSpPr>
            <p:nvPr/>
          </p:nvSpPr>
          <p:spPr bwMode="auto">
            <a:xfrm>
              <a:off x="3475" y="1905"/>
              <a:ext cx="312" cy="192"/>
            </a:xfrm>
            <a:prstGeom prst="rect">
              <a:avLst/>
            </a:prstGeom>
            <a:solidFill>
              <a:srgbClr val="F6C700"/>
            </a:solidFill>
            <a:ln w="9525" algn="ctr">
              <a:noFill/>
              <a:miter lim="800000"/>
              <a:headEnd/>
              <a:tailEnd/>
            </a:ln>
          </p:spPr>
          <p:txBody>
            <a:bodyPr lIns="0" rIns="0">
              <a:spAutoFit/>
            </a:bodyPr>
            <a:lstStyle/>
            <a:p>
              <a:pPr algn="ctr">
                <a:spcBef>
                  <a:spcPct val="50000"/>
                </a:spcBef>
              </a:pPr>
              <a:r>
                <a:rPr lang="en-US" sz="1400" b="1"/>
                <a:t>- 57%</a:t>
              </a:r>
            </a:p>
          </p:txBody>
        </p:sp>
        <p:sp>
          <p:nvSpPr>
            <p:cNvPr id="26643" name="Text Box 8"/>
            <p:cNvSpPr txBox="1">
              <a:spLocks noChangeArrowheads="1"/>
            </p:cNvSpPr>
            <p:nvPr/>
          </p:nvSpPr>
          <p:spPr bwMode="auto">
            <a:xfrm>
              <a:off x="4237" y="2160"/>
              <a:ext cx="312" cy="192"/>
            </a:xfrm>
            <a:prstGeom prst="rect">
              <a:avLst/>
            </a:prstGeom>
            <a:solidFill>
              <a:srgbClr val="F6C700"/>
            </a:solidFill>
            <a:ln w="9525" algn="ctr">
              <a:noFill/>
              <a:miter lim="800000"/>
              <a:headEnd/>
              <a:tailEnd/>
            </a:ln>
          </p:spPr>
          <p:txBody>
            <a:bodyPr lIns="0" rIns="0">
              <a:spAutoFit/>
            </a:bodyPr>
            <a:lstStyle/>
            <a:p>
              <a:pPr algn="ctr">
                <a:spcBef>
                  <a:spcPct val="50000"/>
                </a:spcBef>
              </a:pPr>
              <a:r>
                <a:rPr lang="en-US" sz="1400" b="1"/>
                <a:t>- 43%</a:t>
              </a:r>
            </a:p>
          </p:txBody>
        </p:sp>
        <p:sp>
          <p:nvSpPr>
            <p:cNvPr id="26644" name="Text Box 9"/>
            <p:cNvSpPr txBox="1">
              <a:spLocks noChangeArrowheads="1"/>
            </p:cNvSpPr>
            <p:nvPr/>
          </p:nvSpPr>
          <p:spPr bwMode="auto">
            <a:xfrm>
              <a:off x="3122" y="2450"/>
              <a:ext cx="992" cy="266"/>
            </a:xfrm>
            <a:prstGeom prst="rect">
              <a:avLst/>
            </a:prstGeom>
            <a:solidFill>
              <a:schemeClr val="bg1"/>
            </a:solidFill>
            <a:ln w="9525" algn="ctr">
              <a:noFill/>
              <a:miter lim="800000"/>
              <a:headEnd/>
              <a:tailEnd/>
            </a:ln>
          </p:spPr>
          <p:txBody>
            <a:bodyPr lIns="0" rIns="0">
              <a:spAutoFit/>
            </a:bodyPr>
            <a:lstStyle/>
            <a:p>
              <a:pPr algn="ctr">
                <a:lnSpc>
                  <a:spcPct val="90000"/>
                </a:lnSpc>
              </a:pPr>
              <a:r>
                <a:rPr lang="en-US" sz="1200" b="1"/>
                <a:t>Better management</a:t>
              </a:r>
            </a:p>
            <a:p>
              <a:pPr algn="ctr">
                <a:lnSpc>
                  <a:spcPct val="90000"/>
                </a:lnSpc>
              </a:pPr>
              <a:r>
                <a:rPr lang="en-US" sz="1200" b="1"/>
                <a:t>&amp; low cost initiatives </a:t>
              </a:r>
            </a:p>
          </p:txBody>
        </p:sp>
        <p:sp>
          <p:nvSpPr>
            <p:cNvPr id="26645" name="Text Box 10"/>
            <p:cNvSpPr txBox="1">
              <a:spLocks noChangeArrowheads="1"/>
            </p:cNvSpPr>
            <p:nvPr/>
          </p:nvSpPr>
          <p:spPr bwMode="auto">
            <a:xfrm>
              <a:off x="4162" y="2450"/>
              <a:ext cx="508" cy="266"/>
            </a:xfrm>
            <a:prstGeom prst="rect">
              <a:avLst/>
            </a:prstGeom>
            <a:solidFill>
              <a:schemeClr val="bg1"/>
            </a:solidFill>
            <a:ln w="9525" algn="ctr">
              <a:noFill/>
              <a:miter lim="800000"/>
              <a:headEnd/>
              <a:tailEnd/>
            </a:ln>
          </p:spPr>
          <p:txBody>
            <a:bodyPr lIns="0" rIns="0">
              <a:spAutoFit/>
            </a:bodyPr>
            <a:lstStyle/>
            <a:p>
              <a:pPr algn="ctr">
                <a:lnSpc>
                  <a:spcPct val="90000"/>
                </a:lnSpc>
                <a:spcBef>
                  <a:spcPct val="45000"/>
                </a:spcBef>
              </a:pPr>
              <a:r>
                <a:rPr lang="en-US" sz="1200"/>
                <a:t>Capital investment</a:t>
              </a:r>
            </a:p>
          </p:txBody>
        </p:sp>
        <p:sp>
          <p:nvSpPr>
            <p:cNvPr id="26646" name="Text Box 11"/>
            <p:cNvSpPr txBox="1">
              <a:spLocks noChangeArrowheads="1"/>
            </p:cNvSpPr>
            <p:nvPr/>
          </p:nvSpPr>
          <p:spPr bwMode="auto">
            <a:xfrm>
              <a:off x="2396" y="3612"/>
              <a:ext cx="992" cy="372"/>
            </a:xfrm>
            <a:prstGeom prst="rect">
              <a:avLst/>
            </a:prstGeom>
            <a:solidFill>
              <a:schemeClr val="bg1"/>
            </a:solidFill>
            <a:ln w="9525" algn="ctr">
              <a:noFill/>
              <a:miter lim="800000"/>
              <a:headEnd/>
              <a:tailEnd/>
            </a:ln>
          </p:spPr>
          <p:txBody>
            <a:bodyPr lIns="0" rIns="0">
              <a:spAutoFit/>
            </a:bodyPr>
            <a:lstStyle/>
            <a:p>
              <a:pPr algn="ctr">
                <a:lnSpc>
                  <a:spcPct val="90000"/>
                </a:lnSpc>
                <a:spcBef>
                  <a:spcPct val="45000"/>
                </a:spcBef>
              </a:pPr>
              <a:r>
                <a:rPr lang="ru-RU" sz="1200" dirty="0" smtClean="0"/>
                <a:t>Средний уровень эффективности производства, Россия</a:t>
              </a:r>
              <a:endParaRPr lang="en-US" sz="1200" dirty="0"/>
            </a:p>
          </p:txBody>
        </p:sp>
        <p:sp>
          <p:nvSpPr>
            <p:cNvPr id="26647" name="Text Box 12"/>
            <p:cNvSpPr txBox="1">
              <a:spLocks noChangeArrowheads="1"/>
            </p:cNvSpPr>
            <p:nvPr/>
          </p:nvSpPr>
          <p:spPr bwMode="auto">
            <a:xfrm>
              <a:off x="4646" y="3612"/>
              <a:ext cx="992" cy="268"/>
            </a:xfrm>
            <a:prstGeom prst="rect">
              <a:avLst/>
            </a:prstGeom>
            <a:solidFill>
              <a:schemeClr val="bg1"/>
            </a:solidFill>
            <a:ln w="9525" algn="ctr">
              <a:noFill/>
              <a:miter lim="800000"/>
              <a:headEnd/>
              <a:tailEnd/>
            </a:ln>
          </p:spPr>
          <p:txBody>
            <a:bodyPr lIns="0" rIns="0">
              <a:spAutoFit/>
            </a:bodyPr>
            <a:lstStyle/>
            <a:p>
              <a:pPr algn="ctr">
                <a:lnSpc>
                  <a:spcPct val="90000"/>
                </a:lnSpc>
                <a:spcBef>
                  <a:spcPct val="45000"/>
                </a:spcBef>
              </a:pPr>
              <a:r>
                <a:rPr lang="ru-RU" sz="1200" dirty="0" smtClean="0"/>
                <a:t>Наилучшие показатели, Европа</a:t>
              </a:r>
              <a:endParaRPr lang="en-US" sz="1200" dirty="0"/>
            </a:p>
          </p:txBody>
        </p:sp>
      </p:grpSp>
      <p:sp>
        <p:nvSpPr>
          <p:cNvPr id="26630" name="Text Box 4"/>
          <p:cNvSpPr txBox="1">
            <a:spLocks noChangeArrowheads="1"/>
          </p:cNvSpPr>
          <p:nvPr/>
        </p:nvSpPr>
        <p:spPr bwMode="auto">
          <a:xfrm>
            <a:off x="5340350" y="6156325"/>
            <a:ext cx="2114550" cy="304800"/>
          </a:xfrm>
          <a:prstGeom prst="rect">
            <a:avLst/>
          </a:prstGeom>
          <a:noFill/>
          <a:ln w="9525">
            <a:noFill/>
            <a:miter lim="800000"/>
            <a:headEnd/>
            <a:tailEnd/>
          </a:ln>
        </p:spPr>
        <p:txBody>
          <a:bodyPr>
            <a:spAutoFit/>
          </a:bodyPr>
          <a:lstStyle/>
          <a:p>
            <a:pPr algn="ctr" eaLnBrk="0" hangingPunct="0">
              <a:spcBef>
                <a:spcPct val="50000"/>
              </a:spcBef>
            </a:pPr>
            <a:r>
              <a:rPr lang="en-US" sz="1400" b="1"/>
              <a:t>Source: IFC, 2010</a:t>
            </a:r>
            <a:endParaRPr lang="en-US" sz="1400" b="1">
              <a:solidFill>
                <a:srgbClr val="0000FF"/>
              </a:solidFill>
            </a:endParaRPr>
          </a:p>
        </p:txBody>
      </p:sp>
      <p:sp>
        <p:nvSpPr>
          <p:cNvPr id="26631" name="Rectangle 3"/>
          <p:cNvSpPr>
            <a:spLocks noChangeArrowheads="1"/>
          </p:cNvSpPr>
          <p:nvPr/>
        </p:nvSpPr>
        <p:spPr bwMode="auto">
          <a:xfrm>
            <a:off x="155575" y="1563690"/>
            <a:ext cx="8737600" cy="419100"/>
          </a:xfrm>
          <a:prstGeom prst="rect">
            <a:avLst/>
          </a:prstGeom>
          <a:noFill/>
          <a:ln w="9525">
            <a:noFill/>
            <a:miter lim="800000"/>
            <a:headEnd/>
            <a:tailEnd/>
          </a:ln>
        </p:spPr>
        <p:txBody>
          <a:bodyPr/>
          <a:lstStyle/>
          <a:p>
            <a:pPr algn="ctr">
              <a:lnSpc>
                <a:spcPct val="85000"/>
              </a:lnSpc>
              <a:spcBef>
                <a:spcPct val="55000"/>
              </a:spcBef>
              <a:buClr>
                <a:srgbClr val="008000"/>
              </a:buClr>
              <a:buFont typeface="Wingdings" pitchFamily="2" charset="2"/>
              <a:buNone/>
            </a:pPr>
            <a:r>
              <a:rPr lang="ru-RU" sz="2000" b="1" dirty="0" err="1" smtClean="0">
                <a:solidFill>
                  <a:srgbClr val="235373"/>
                </a:solidFill>
              </a:rPr>
              <a:t>Критериальная</a:t>
            </a:r>
            <a:r>
              <a:rPr lang="ru-RU" sz="2000" b="1" dirty="0" smtClean="0">
                <a:solidFill>
                  <a:srgbClr val="235373"/>
                </a:solidFill>
              </a:rPr>
              <a:t> оценка для российского  металлургического сектора</a:t>
            </a:r>
            <a:endParaRPr lang="en-US" sz="2000" b="1" dirty="0">
              <a:solidFill>
                <a:srgbClr val="235373"/>
              </a:solidFill>
            </a:endParaRPr>
          </a:p>
        </p:txBody>
      </p:sp>
      <p:sp>
        <p:nvSpPr>
          <p:cNvPr id="26632" name="Rectangle 2"/>
          <p:cNvSpPr>
            <a:spLocks noChangeArrowheads="1"/>
          </p:cNvSpPr>
          <p:nvPr/>
        </p:nvSpPr>
        <p:spPr bwMode="auto">
          <a:xfrm>
            <a:off x="307975" y="952500"/>
            <a:ext cx="8526463" cy="609600"/>
          </a:xfrm>
          <a:prstGeom prst="rect">
            <a:avLst/>
          </a:prstGeom>
          <a:noFill/>
          <a:ln w="9525">
            <a:noFill/>
            <a:miter lim="800000"/>
            <a:headEnd/>
            <a:tailEnd/>
          </a:ln>
        </p:spPr>
        <p:txBody>
          <a:bodyPr anchor="ctr"/>
          <a:lstStyle/>
          <a:p>
            <a:pPr algn="ctr"/>
            <a:r>
              <a:rPr lang="ru-RU" sz="3600" dirty="0" smtClean="0">
                <a:solidFill>
                  <a:srgbClr val="2F93D1"/>
                </a:solidFill>
              </a:rPr>
              <a:t>Системы </a:t>
            </a:r>
            <a:r>
              <a:rPr lang="ru-RU" sz="3600" dirty="0" err="1" smtClean="0">
                <a:solidFill>
                  <a:srgbClr val="2F93D1"/>
                </a:solidFill>
              </a:rPr>
              <a:t>энергоменеджмента</a:t>
            </a:r>
            <a:endParaRPr lang="en-US" sz="3600" dirty="0">
              <a:solidFill>
                <a:srgbClr val="2F93D1"/>
              </a:solidFill>
            </a:endParaRPr>
          </a:p>
        </p:txBody>
      </p:sp>
      <p:grpSp>
        <p:nvGrpSpPr>
          <p:cNvPr id="3" name="Group 23"/>
          <p:cNvGrpSpPr>
            <a:grpSpLocks/>
          </p:cNvGrpSpPr>
          <p:nvPr/>
        </p:nvGrpSpPr>
        <p:grpSpPr bwMode="auto">
          <a:xfrm>
            <a:off x="467520" y="3294857"/>
            <a:ext cx="8642349" cy="1036637"/>
            <a:chOff x="195" y="2329"/>
            <a:chExt cx="5444" cy="653"/>
          </a:xfrm>
        </p:grpSpPr>
        <p:sp>
          <p:nvSpPr>
            <p:cNvPr id="26635" name="AutoShape 8"/>
            <p:cNvSpPr>
              <a:spLocks noChangeArrowheads="1"/>
            </p:cNvSpPr>
            <p:nvPr/>
          </p:nvSpPr>
          <p:spPr bwMode="auto">
            <a:xfrm>
              <a:off x="195" y="2329"/>
              <a:ext cx="5443" cy="653"/>
            </a:xfrm>
            <a:prstGeom prst="roundRect">
              <a:avLst>
                <a:gd name="adj" fmla="val 16667"/>
              </a:avLst>
            </a:prstGeom>
            <a:solidFill>
              <a:schemeClr val="bg1"/>
            </a:solidFill>
            <a:ln w="25400" algn="ctr">
              <a:solidFill>
                <a:srgbClr val="FF0000"/>
              </a:solidFill>
              <a:round/>
              <a:headEnd/>
              <a:tailEnd/>
            </a:ln>
          </p:spPr>
          <p:txBody>
            <a:bodyPr wrap="none" anchor="ctr"/>
            <a:lstStyle/>
            <a:p>
              <a:pPr algn="ctr"/>
              <a:endParaRPr lang="en-US" sz="1800"/>
            </a:p>
          </p:txBody>
        </p:sp>
        <p:sp>
          <p:nvSpPr>
            <p:cNvPr id="26636" name="Rectangle 3"/>
            <p:cNvSpPr>
              <a:spLocks noChangeArrowheads="1"/>
            </p:cNvSpPr>
            <p:nvPr/>
          </p:nvSpPr>
          <p:spPr bwMode="auto">
            <a:xfrm>
              <a:off x="2227" y="2402"/>
              <a:ext cx="1572" cy="509"/>
            </a:xfrm>
            <a:prstGeom prst="rect">
              <a:avLst/>
            </a:prstGeom>
            <a:solidFill>
              <a:schemeClr val="bg1"/>
            </a:solidFill>
            <a:ln w="9525">
              <a:noFill/>
              <a:miter lim="800000"/>
              <a:headEnd/>
              <a:tailEnd/>
            </a:ln>
          </p:spPr>
          <p:txBody>
            <a:bodyPr/>
            <a:lstStyle/>
            <a:p>
              <a:pPr algn="l">
                <a:buClr>
                  <a:srgbClr val="008000"/>
                </a:buClr>
                <a:buFont typeface="Wingdings" pitchFamily="2" charset="2"/>
                <a:buNone/>
              </a:pPr>
              <a:r>
                <a:rPr lang="ru-RU" sz="1600" b="1" dirty="0" smtClean="0">
                  <a:solidFill>
                    <a:srgbClr val="FF0000"/>
                  </a:solidFill>
                </a:rPr>
                <a:t>Низкая отдача от использования ресурсов</a:t>
              </a:r>
              <a:endParaRPr lang="en-US" sz="1600" b="1" dirty="0">
                <a:solidFill>
                  <a:srgbClr val="FF0000"/>
                </a:solidFill>
              </a:endParaRPr>
            </a:p>
          </p:txBody>
        </p:sp>
        <p:sp>
          <p:nvSpPr>
            <p:cNvPr id="26637" name="Rectangle 3"/>
            <p:cNvSpPr>
              <a:spLocks noChangeArrowheads="1"/>
            </p:cNvSpPr>
            <p:nvPr/>
          </p:nvSpPr>
          <p:spPr bwMode="auto">
            <a:xfrm>
              <a:off x="3944" y="2402"/>
              <a:ext cx="1695" cy="483"/>
            </a:xfrm>
            <a:prstGeom prst="rect">
              <a:avLst/>
            </a:prstGeom>
            <a:solidFill>
              <a:schemeClr val="bg1"/>
            </a:solidFill>
            <a:ln w="9525">
              <a:noFill/>
              <a:miter lim="800000"/>
              <a:headEnd/>
              <a:tailEnd/>
            </a:ln>
          </p:spPr>
          <p:txBody>
            <a:bodyPr/>
            <a:lstStyle/>
            <a:p>
              <a:pPr algn="l">
                <a:buClr>
                  <a:srgbClr val="008000"/>
                </a:buClr>
                <a:buFont typeface="Wingdings" pitchFamily="2" charset="2"/>
                <a:buNone/>
              </a:pPr>
              <a:r>
                <a:rPr lang="ru-RU" sz="1600" b="1" dirty="0" smtClean="0">
                  <a:solidFill>
                    <a:srgbClr val="FF0000"/>
                  </a:solidFill>
                </a:rPr>
                <a:t>Снижение конкурентоспособности</a:t>
              </a:r>
              <a:endParaRPr lang="en-US" sz="1600" b="1" dirty="0">
                <a:solidFill>
                  <a:srgbClr val="FF0000"/>
                </a:solidFill>
              </a:endParaRPr>
            </a:p>
          </p:txBody>
        </p:sp>
        <p:sp>
          <p:nvSpPr>
            <p:cNvPr id="26638" name="Rectangle 3"/>
            <p:cNvSpPr>
              <a:spLocks noChangeArrowheads="1"/>
            </p:cNvSpPr>
            <p:nvPr/>
          </p:nvSpPr>
          <p:spPr bwMode="auto">
            <a:xfrm>
              <a:off x="3654" y="2450"/>
              <a:ext cx="290" cy="290"/>
            </a:xfrm>
            <a:prstGeom prst="rect">
              <a:avLst/>
            </a:prstGeom>
            <a:solidFill>
              <a:schemeClr val="bg1"/>
            </a:solidFill>
            <a:ln w="9525">
              <a:noFill/>
              <a:miter lim="800000"/>
              <a:headEnd/>
              <a:tailEnd/>
            </a:ln>
          </p:spPr>
          <p:txBody>
            <a:bodyPr/>
            <a:lstStyle/>
            <a:p>
              <a:pPr algn="l">
                <a:buClr>
                  <a:srgbClr val="008000"/>
                </a:buClr>
                <a:buFont typeface="Wingdings" pitchFamily="2" charset="2"/>
                <a:buNone/>
              </a:pPr>
              <a:r>
                <a:rPr lang="en-US" sz="2400" b="1">
                  <a:solidFill>
                    <a:srgbClr val="FF0000"/>
                  </a:solidFill>
                </a:rPr>
                <a:t>=</a:t>
              </a:r>
            </a:p>
          </p:txBody>
        </p:sp>
        <p:sp>
          <p:nvSpPr>
            <p:cNvPr id="26639" name="Rectangle 3"/>
            <p:cNvSpPr>
              <a:spLocks noChangeArrowheads="1"/>
            </p:cNvSpPr>
            <p:nvPr/>
          </p:nvSpPr>
          <p:spPr bwMode="auto">
            <a:xfrm>
              <a:off x="267" y="2401"/>
              <a:ext cx="1669" cy="509"/>
            </a:xfrm>
            <a:prstGeom prst="rect">
              <a:avLst/>
            </a:prstGeom>
            <a:solidFill>
              <a:schemeClr val="bg1"/>
            </a:solidFill>
            <a:ln w="9525">
              <a:noFill/>
              <a:miter lim="800000"/>
              <a:headEnd/>
              <a:tailEnd/>
            </a:ln>
          </p:spPr>
          <p:txBody>
            <a:bodyPr/>
            <a:lstStyle/>
            <a:p>
              <a:pPr algn="l">
                <a:buClr>
                  <a:srgbClr val="008000"/>
                </a:buClr>
                <a:buFont typeface="Wingdings" pitchFamily="2" charset="2"/>
                <a:buNone/>
              </a:pPr>
              <a:r>
                <a:rPr lang="ru-RU" sz="1800" b="1" dirty="0" smtClean="0">
                  <a:solidFill>
                    <a:srgbClr val="339966"/>
                  </a:solidFill>
                </a:rPr>
                <a:t>Низкоэффективные стратегии управления</a:t>
              </a:r>
              <a:endParaRPr lang="en-US" sz="1800" b="1" dirty="0">
                <a:solidFill>
                  <a:srgbClr val="339966"/>
                </a:solidFill>
              </a:endParaRPr>
            </a:p>
          </p:txBody>
        </p:sp>
        <p:sp>
          <p:nvSpPr>
            <p:cNvPr id="26640" name="Rectangle 3"/>
            <p:cNvSpPr>
              <a:spLocks noChangeArrowheads="1"/>
            </p:cNvSpPr>
            <p:nvPr/>
          </p:nvSpPr>
          <p:spPr bwMode="auto">
            <a:xfrm>
              <a:off x="1913" y="2499"/>
              <a:ext cx="290" cy="290"/>
            </a:xfrm>
            <a:prstGeom prst="rect">
              <a:avLst/>
            </a:prstGeom>
            <a:solidFill>
              <a:schemeClr val="bg1"/>
            </a:solidFill>
            <a:ln w="9525">
              <a:noFill/>
              <a:miter lim="800000"/>
              <a:headEnd/>
              <a:tailEnd/>
            </a:ln>
          </p:spPr>
          <p:txBody>
            <a:bodyPr/>
            <a:lstStyle/>
            <a:p>
              <a:pPr algn="l">
                <a:buClr>
                  <a:srgbClr val="008000"/>
                </a:buClr>
                <a:buFont typeface="Wingdings" pitchFamily="2" charset="2"/>
                <a:buNone/>
              </a:pPr>
              <a:r>
                <a:rPr lang="en-US" sz="2400" b="1">
                  <a:solidFill>
                    <a:srgbClr val="339966"/>
                  </a:solidFill>
                  <a:sym typeface="Wingdings" pitchFamily="2" charset="2"/>
                </a:rPr>
                <a:t></a:t>
              </a:r>
              <a:endParaRPr lang="en-US" sz="2400" b="1">
                <a:solidFill>
                  <a:srgbClr val="339966"/>
                </a:solidFill>
              </a:endParaRPr>
            </a:p>
          </p:txBody>
        </p:sp>
      </p:grpSp>
      <p:pic>
        <p:nvPicPr>
          <p:cNvPr id="26634" name="Picture 9" descr="C:\Documents and Settings\SackdaS\Desktop\2011\Unido_E_black.jpg"/>
          <p:cNvPicPr>
            <a:picLocks noChangeAspect="1" noChangeArrowheads="1"/>
          </p:cNvPicPr>
          <p:nvPr/>
        </p:nvPicPr>
        <p:blipFill>
          <a:blip r:embed="rId4"/>
          <a:srcRect/>
          <a:stretch>
            <a:fillRect/>
          </a:stretch>
        </p:blipFill>
        <p:spPr bwMode="auto">
          <a:xfrm>
            <a:off x="9525" y="28575"/>
            <a:ext cx="3427413" cy="638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C:\Documents and Settings\SackdaS\Desktop\IDR-poster_landscape1_v2.jpg"/>
          <p:cNvPicPr>
            <a:picLocks noChangeAspect="1" noChangeArrowheads="1"/>
          </p:cNvPicPr>
          <p:nvPr/>
        </p:nvPicPr>
        <p:blipFill>
          <a:blip r:embed="rId3"/>
          <a:srcRect l="18877" t="46712" r="37581" b="7175"/>
          <a:stretch>
            <a:fillRect/>
          </a:stretch>
        </p:blipFill>
        <p:spPr bwMode="auto">
          <a:xfrm>
            <a:off x="0" y="0"/>
            <a:ext cx="9167813" cy="6858000"/>
          </a:xfrm>
          <a:prstGeom prst="rect">
            <a:avLst/>
          </a:prstGeom>
          <a:noFill/>
          <a:ln w="9525">
            <a:noFill/>
            <a:miter lim="800000"/>
            <a:headEnd/>
            <a:tailEnd/>
          </a:ln>
        </p:spPr>
      </p:pic>
      <p:sp>
        <p:nvSpPr>
          <p:cNvPr id="5" name="Rectangle 2"/>
          <p:cNvSpPr>
            <a:spLocks noGrp="1" noChangeArrowheads="1"/>
          </p:cNvSpPr>
          <p:nvPr>
            <p:ph type="title" idx="4294967295"/>
          </p:nvPr>
        </p:nvSpPr>
        <p:spPr>
          <a:xfrm>
            <a:off x="0" y="2743200"/>
            <a:ext cx="9144000" cy="1143000"/>
          </a:xfrm>
        </p:spPr>
        <p:txBody>
          <a:bodyPr/>
          <a:lstStyle/>
          <a:p>
            <a:pPr>
              <a:defRPr/>
            </a:pPr>
            <a:r>
              <a:rPr lang="ru-RU" sz="8000" dirty="0" smtClean="0">
                <a:solidFill>
                  <a:schemeClr val="bg1"/>
                </a:solidFill>
                <a:effectLst>
                  <a:outerShdw blurRad="38100" dist="38100" dir="2700000" algn="tl">
                    <a:srgbClr val="C0C0C0"/>
                  </a:outerShdw>
                </a:effectLst>
              </a:rPr>
              <a:t>Партнерство ЮНИДО и РФ</a:t>
            </a:r>
            <a:endParaRPr lang="en-US" sz="8000" dirty="0" smtClean="0">
              <a:solidFill>
                <a:schemeClr val="bg1"/>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0" y="638175"/>
            <a:ext cx="9144000" cy="657225"/>
          </a:xfrm>
        </p:spPr>
        <p:txBody>
          <a:bodyPr/>
          <a:lstStyle/>
          <a:p>
            <a:pPr eaLnBrk="1" hangingPunct="1"/>
            <a:r>
              <a:rPr lang="ru-RU" sz="3600" dirty="0" smtClean="0"/>
              <a:t>ЮНИДО в РФ</a:t>
            </a:r>
            <a:endParaRPr lang="en-US" sz="3600" dirty="0" smtClean="0"/>
          </a:p>
        </p:txBody>
      </p:sp>
      <p:pic>
        <p:nvPicPr>
          <p:cNvPr id="28675" name="Picture 9" descr="C:\Documents and Settings\SackdaS\Desktop\2011\Unido_E_black.jpg"/>
          <p:cNvPicPr>
            <a:picLocks noChangeAspect="1" noChangeArrowheads="1"/>
          </p:cNvPicPr>
          <p:nvPr/>
        </p:nvPicPr>
        <p:blipFill>
          <a:blip r:embed="rId3"/>
          <a:srcRect/>
          <a:stretch>
            <a:fillRect/>
          </a:stretch>
        </p:blipFill>
        <p:spPr bwMode="auto">
          <a:xfrm>
            <a:off x="9525" y="28575"/>
            <a:ext cx="3427413" cy="638175"/>
          </a:xfrm>
          <a:prstGeom prst="rect">
            <a:avLst/>
          </a:prstGeom>
          <a:noFill/>
          <a:ln w="9525">
            <a:noFill/>
            <a:miter lim="800000"/>
            <a:headEnd/>
            <a:tailEnd/>
          </a:ln>
        </p:spPr>
      </p:pic>
      <p:sp>
        <p:nvSpPr>
          <p:cNvPr id="28676" name="Rectangle 3"/>
          <p:cNvSpPr>
            <a:spLocks noChangeArrowheads="1"/>
          </p:cNvSpPr>
          <p:nvPr/>
        </p:nvSpPr>
        <p:spPr bwMode="auto">
          <a:xfrm>
            <a:off x="536575" y="1847850"/>
            <a:ext cx="8251825" cy="4806950"/>
          </a:xfrm>
          <a:prstGeom prst="rect">
            <a:avLst/>
          </a:prstGeom>
          <a:noFill/>
          <a:ln w="9525">
            <a:noFill/>
            <a:miter lim="800000"/>
            <a:headEnd/>
            <a:tailEnd/>
          </a:ln>
        </p:spPr>
        <p:txBody>
          <a:bodyPr/>
          <a:lstStyle/>
          <a:p>
            <a:pPr marL="347663" indent="-347663" algn="l">
              <a:lnSpc>
                <a:spcPct val="90000"/>
              </a:lnSpc>
              <a:spcBef>
                <a:spcPct val="50000"/>
              </a:spcBef>
            </a:pPr>
            <a:r>
              <a:rPr lang="ru-RU" sz="1800" b="1" dirty="0" smtClean="0"/>
              <a:t>Общий бюджет: 23 млн. долл.США </a:t>
            </a:r>
            <a:endParaRPr lang="en-US" sz="1800" b="1" dirty="0" smtClean="0"/>
          </a:p>
          <a:p>
            <a:pPr marL="347663" indent="-347663" algn="l">
              <a:lnSpc>
                <a:spcPct val="90000"/>
              </a:lnSpc>
              <a:spcBef>
                <a:spcPct val="50000"/>
              </a:spcBef>
              <a:buFont typeface="Wingdings" pitchFamily="2" charset="2"/>
              <a:buNone/>
            </a:pPr>
            <a:r>
              <a:rPr lang="ru-RU" sz="1800" b="1" dirty="0" smtClean="0"/>
              <a:t>Реализуемые проекты:</a:t>
            </a:r>
            <a:endParaRPr lang="en-US" sz="1800" b="1" dirty="0">
              <a:ea typeface="MS Mincho" pitchFamily="49" charset="-128"/>
            </a:endParaRPr>
          </a:p>
          <a:p>
            <a:pPr marL="347663" indent="-347663" algn="l">
              <a:lnSpc>
                <a:spcPct val="90000"/>
              </a:lnSpc>
              <a:spcBef>
                <a:spcPct val="50000"/>
              </a:spcBef>
              <a:buFont typeface="Wingdings" pitchFamily="2" charset="2"/>
              <a:buChar char="Ø"/>
            </a:pPr>
            <a:r>
              <a:rPr lang="ru-RU" sz="1800" b="1" dirty="0" smtClean="0"/>
              <a:t>Промышленная </a:t>
            </a:r>
            <a:r>
              <a:rPr lang="ru-RU" sz="1800" b="1" dirty="0" err="1" smtClean="0"/>
              <a:t>энергоэффективность</a:t>
            </a:r>
            <a:endParaRPr lang="ru-RU" sz="1800" b="1" dirty="0">
              <a:ea typeface="MS Mincho" pitchFamily="49" charset="-128"/>
            </a:endParaRPr>
          </a:p>
          <a:p>
            <a:pPr marL="347663" indent="-347663" algn="l">
              <a:lnSpc>
                <a:spcPct val="90000"/>
              </a:lnSpc>
              <a:spcBef>
                <a:spcPct val="50000"/>
              </a:spcBef>
              <a:buFont typeface="Wingdings" pitchFamily="2" charset="2"/>
              <a:buChar char="Ø"/>
            </a:pPr>
            <a:r>
              <a:rPr lang="ru-RU" sz="1800" b="1" dirty="0" smtClean="0"/>
              <a:t>Охрана и рациональное использование окружающей среды</a:t>
            </a:r>
            <a:endParaRPr lang="en-US" sz="1800" b="1" dirty="0" smtClean="0"/>
          </a:p>
          <a:p>
            <a:pPr marL="747713" lvl="1" indent="-285750" algn="l">
              <a:lnSpc>
                <a:spcPct val="90000"/>
              </a:lnSpc>
              <a:spcBef>
                <a:spcPct val="50000"/>
              </a:spcBef>
              <a:buFont typeface="Wingdings" pitchFamily="2" charset="2"/>
              <a:buChar char="Ø"/>
            </a:pPr>
            <a:r>
              <a:rPr lang="ru-RU" sz="1600" dirty="0" smtClean="0"/>
              <a:t>Поэтапное сокращение потребления </a:t>
            </a:r>
            <a:r>
              <a:rPr lang="ru-RU" sz="1600" dirty="0" err="1" smtClean="0"/>
              <a:t>гидрохлорфторуглеродов</a:t>
            </a:r>
            <a:r>
              <a:rPr lang="ru-RU" sz="1600" dirty="0" smtClean="0"/>
              <a:t> в холодильной промышленности и климатическом оборудовании</a:t>
            </a:r>
            <a:endParaRPr lang="en-US" sz="1600" dirty="0">
              <a:ea typeface="MS Mincho" pitchFamily="49" charset="-128"/>
            </a:endParaRPr>
          </a:p>
          <a:p>
            <a:pPr marL="747713" lvl="1" indent="-285750" algn="l">
              <a:lnSpc>
                <a:spcPct val="90000"/>
              </a:lnSpc>
              <a:spcBef>
                <a:spcPct val="50000"/>
              </a:spcBef>
              <a:buFont typeface="Wingdings" pitchFamily="2" charset="2"/>
              <a:buChar char="Ø"/>
            </a:pPr>
            <a:r>
              <a:rPr lang="ru-RU" sz="1600" dirty="0" smtClean="0"/>
              <a:t>Защита водных ресурсов и пограничных водных бассейнов</a:t>
            </a:r>
            <a:endParaRPr lang="en-US" sz="1600" dirty="0">
              <a:ea typeface="MS Mincho" pitchFamily="49" charset="-128"/>
            </a:endParaRPr>
          </a:p>
          <a:p>
            <a:pPr marL="747713" lvl="1" indent="-285750" algn="l">
              <a:lnSpc>
                <a:spcPct val="90000"/>
              </a:lnSpc>
              <a:spcBef>
                <a:spcPct val="50000"/>
              </a:spcBef>
              <a:buFont typeface="Wingdings" pitchFamily="2" charset="2"/>
              <a:buChar char="Ø"/>
            </a:pPr>
            <a:r>
              <a:rPr lang="ru-RU" sz="1600" dirty="0" smtClean="0"/>
              <a:t>Использование лучших имеющихся технологий и передовой практики для предотвращения загрязнения окружающей среды и при уничтожения опасных отходов</a:t>
            </a:r>
            <a:endParaRPr lang="en-US" sz="1600" dirty="0">
              <a:ea typeface="MS Mincho" pitchFamily="49" charset="-128"/>
            </a:endParaRPr>
          </a:p>
          <a:p>
            <a:pPr marL="347663" indent="-347663" algn="l">
              <a:lnSpc>
                <a:spcPct val="90000"/>
              </a:lnSpc>
              <a:spcBef>
                <a:spcPct val="50000"/>
              </a:spcBef>
              <a:buFont typeface="Wingdings" pitchFamily="2" charset="2"/>
              <a:buChar char="Ø"/>
            </a:pPr>
            <a:r>
              <a:rPr lang="ru-RU" sz="1800" b="1" dirty="0" smtClean="0"/>
              <a:t>Передача экологически безопасных </a:t>
            </a:r>
            <a:r>
              <a:rPr lang="ru-RU" sz="1800" b="1" dirty="0" err="1" smtClean="0"/>
              <a:t>низкоуглеродных</a:t>
            </a:r>
            <a:r>
              <a:rPr lang="ru-RU" sz="1800" b="1" dirty="0" smtClean="0"/>
              <a:t> технологий</a:t>
            </a:r>
            <a:endParaRPr lang="en-US" sz="1800" b="1" dirty="0" smtClean="0"/>
          </a:p>
          <a:p>
            <a:pPr marL="347663" indent="-347663" algn="l">
              <a:lnSpc>
                <a:spcPct val="90000"/>
              </a:lnSpc>
              <a:spcBef>
                <a:spcPct val="50000"/>
              </a:spcBef>
              <a:buFont typeface="Wingdings" pitchFamily="2" charset="2"/>
              <a:buChar char="Ø"/>
            </a:pPr>
            <a:r>
              <a:rPr lang="ru-RU" sz="1800" b="1" dirty="0" smtClean="0"/>
              <a:t>Привлечение инвестиций и увеличение конкурентоспособности, особенно в сектор МСП</a:t>
            </a:r>
            <a:endParaRPr lang="en-US" sz="1800" b="1" dirty="0">
              <a:ea typeface="MS Mincho" pitchFamily="49" charset="-128"/>
            </a:endParaRPr>
          </a:p>
          <a:p>
            <a:pPr marL="347663" indent="-347663" algn="l">
              <a:lnSpc>
                <a:spcPct val="90000"/>
              </a:lnSpc>
              <a:spcBef>
                <a:spcPct val="50000"/>
              </a:spcBef>
              <a:buFont typeface="Wingdings" pitchFamily="2" charset="2"/>
              <a:buChar char="Ø"/>
            </a:pPr>
            <a:r>
              <a:rPr lang="ru-RU" sz="1800" b="1" dirty="0" smtClean="0"/>
              <a:t>Управление знаниями и поддержка инновационных проектов</a:t>
            </a:r>
            <a:endParaRPr lang="en-US" sz="1800" b="1" dirty="0" smtClean="0"/>
          </a:p>
          <a:p>
            <a:pPr marL="347663" indent="-347663" algn="l">
              <a:lnSpc>
                <a:spcPct val="90000"/>
              </a:lnSpc>
              <a:spcBef>
                <a:spcPct val="50000"/>
              </a:spcBef>
              <a:buFont typeface="Wingdings" pitchFamily="2" charset="2"/>
              <a:buChar char="Ø"/>
            </a:pPr>
            <a:endParaRPr lang="en-US" sz="2000" dirty="0">
              <a:ea typeface="MS Mincho" pitchFamily="49" charset="-128"/>
            </a:endParaRPr>
          </a:p>
        </p:txBody>
      </p:sp>
      <p:sp>
        <p:nvSpPr>
          <p:cNvPr id="28677" name="Rectangle 2"/>
          <p:cNvSpPr>
            <a:spLocks noChangeArrowheads="1"/>
          </p:cNvSpPr>
          <p:nvPr/>
        </p:nvSpPr>
        <p:spPr bwMode="auto">
          <a:xfrm>
            <a:off x="268288" y="1173163"/>
            <a:ext cx="8570912" cy="657225"/>
          </a:xfrm>
          <a:prstGeom prst="rect">
            <a:avLst/>
          </a:prstGeom>
          <a:noFill/>
          <a:ln w="9525">
            <a:noFill/>
            <a:miter lim="800000"/>
            <a:headEnd/>
            <a:tailEnd/>
          </a:ln>
        </p:spPr>
        <p:txBody>
          <a:bodyPr anchor="ctr"/>
          <a:lstStyle/>
          <a:p>
            <a:pPr algn="ctr"/>
            <a:r>
              <a:rPr lang="ru-RU" sz="3200" b="1" dirty="0" smtClean="0">
                <a:solidFill>
                  <a:srgbClr val="2F93D1"/>
                </a:solidFill>
                <a:latin typeface="Calibri" pitchFamily="34" charset="0"/>
              </a:rPr>
              <a:t>Портфель проектов</a:t>
            </a:r>
            <a:endParaRPr lang="en-US" sz="3200" dirty="0">
              <a:solidFill>
                <a:srgbClr val="2F93D1"/>
              </a:solidFill>
              <a:latin typeface="Calibri"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0" y="580119"/>
            <a:ext cx="9144000" cy="657225"/>
          </a:xfrm>
        </p:spPr>
        <p:txBody>
          <a:bodyPr/>
          <a:lstStyle/>
          <a:p>
            <a:pPr eaLnBrk="1" hangingPunct="1"/>
            <a:r>
              <a:rPr lang="ru-RU" sz="3600" dirty="0" smtClean="0"/>
              <a:t>ЮНИДО в РФ</a:t>
            </a:r>
            <a:endParaRPr lang="en-US" sz="3600" dirty="0" smtClean="0"/>
          </a:p>
        </p:txBody>
      </p:sp>
      <p:pic>
        <p:nvPicPr>
          <p:cNvPr id="29699" name="Picture 9" descr="C:\Documents and Settings\SackdaS\Desktop\2011\Unido_E_black.jpg"/>
          <p:cNvPicPr>
            <a:picLocks noChangeAspect="1" noChangeArrowheads="1"/>
          </p:cNvPicPr>
          <p:nvPr/>
        </p:nvPicPr>
        <p:blipFill>
          <a:blip r:embed="rId3"/>
          <a:srcRect/>
          <a:stretch>
            <a:fillRect/>
          </a:stretch>
        </p:blipFill>
        <p:spPr bwMode="auto">
          <a:xfrm>
            <a:off x="9525" y="28575"/>
            <a:ext cx="3427413" cy="638175"/>
          </a:xfrm>
          <a:prstGeom prst="rect">
            <a:avLst/>
          </a:prstGeom>
          <a:noFill/>
          <a:ln w="9525">
            <a:noFill/>
            <a:miter lim="800000"/>
            <a:headEnd/>
            <a:tailEnd/>
          </a:ln>
        </p:spPr>
      </p:pic>
      <p:sp>
        <p:nvSpPr>
          <p:cNvPr id="29700" name="Rectangle 3"/>
          <p:cNvSpPr>
            <a:spLocks noChangeArrowheads="1"/>
          </p:cNvSpPr>
          <p:nvPr/>
        </p:nvSpPr>
        <p:spPr bwMode="auto">
          <a:xfrm>
            <a:off x="269875" y="1764396"/>
            <a:ext cx="8658225" cy="4616450"/>
          </a:xfrm>
          <a:prstGeom prst="rect">
            <a:avLst/>
          </a:prstGeom>
          <a:noFill/>
          <a:ln w="9525">
            <a:noFill/>
            <a:miter lim="800000"/>
            <a:headEnd/>
            <a:tailEnd/>
          </a:ln>
        </p:spPr>
        <p:txBody>
          <a:bodyPr/>
          <a:lstStyle/>
          <a:p>
            <a:pPr marL="347663" indent="-347663" algn="l">
              <a:lnSpc>
                <a:spcPct val="90000"/>
              </a:lnSpc>
              <a:spcBef>
                <a:spcPct val="50000"/>
              </a:spcBef>
              <a:buFont typeface="Wingdings" pitchFamily="2" charset="2"/>
              <a:buNone/>
            </a:pPr>
            <a:r>
              <a:rPr lang="ru-RU" sz="1600" u="sng" dirty="0" smtClean="0">
                <a:ea typeface="MS Mincho" pitchFamily="49" charset="-128"/>
              </a:rPr>
              <a:t>При финансовой поддержке</a:t>
            </a:r>
            <a:r>
              <a:rPr lang="en-US" sz="1600" dirty="0" smtClean="0">
                <a:ea typeface="MS Mincho" pitchFamily="49" charset="-128"/>
              </a:rPr>
              <a:t> </a:t>
            </a:r>
            <a:r>
              <a:rPr lang="ru-RU" sz="1600" dirty="0" smtClean="0">
                <a:ea typeface="MS Mincho" pitchFamily="49" charset="-128"/>
              </a:rPr>
              <a:t> </a:t>
            </a:r>
            <a:r>
              <a:rPr lang="ru-RU" sz="1600" b="1" dirty="0" smtClean="0">
                <a:solidFill>
                  <a:srgbClr val="FF0000"/>
                </a:solidFill>
                <a:ea typeface="MS Mincho" pitchFamily="49" charset="-128"/>
              </a:rPr>
              <a:t>Глобального Экологического Фонда</a:t>
            </a:r>
            <a:r>
              <a:rPr lang="en-US" sz="1600" b="1" dirty="0" smtClean="0">
                <a:solidFill>
                  <a:srgbClr val="FF0000"/>
                </a:solidFill>
                <a:ea typeface="MS Mincho" pitchFamily="49" charset="-128"/>
              </a:rPr>
              <a:t> (</a:t>
            </a:r>
            <a:r>
              <a:rPr lang="ru-RU" sz="1600" b="1" dirty="0" smtClean="0">
                <a:solidFill>
                  <a:srgbClr val="FF0000"/>
                </a:solidFill>
                <a:ea typeface="MS Mincho" pitchFamily="49" charset="-128"/>
              </a:rPr>
              <a:t>ГЭФ</a:t>
            </a:r>
            <a:r>
              <a:rPr lang="en-US" sz="1600" b="1" dirty="0" smtClean="0">
                <a:solidFill>
                  <a:srgbClr val="FF0000"/>
                </a:solidFill>
                <a:ea typeface="MS Mincho" pitchFamily="49" charset="-128"/>
              </a:rPr>
              <a:t>)</a:t>
            </a:r>
            <a:r>
              <a:rPr lang="en-US" sz="1600" dirty="0" smtClean="0">
                <a:ea typeface="MS Mincho" pitchFamily="49" charset="-128"/>
              </a:rPr>
              <a:t>       </a:t>
            </a:r>
            <a:r>
              <a:rPr lang="ru-RU" sz="1600" dirty="0" smtClean="0">
                <a:ea typeface="MS Mincho" pitchFamily="49" charset="-128"/>
              </a:rPr>
              <a:t>								Сроки:</a:t>
            </a:r>
            <a:r>
              <a:rPr lang="en-US" sz="1600" dirty="0" smtClean="0">
                <a:ea typeface="MS Mincho" pitchFamily="49" charset="-128"/>
              </a:rPr>
              <a:t> 2011-2014</a:t>
            </a:r>
            <a:endParaRPr lang="ru-RU" sz="1600" dirty="0" smtClean="0">
              <a:ea typeface="MS Mincho" pitchFamily="49" charset="-128"/>
            </a:endParaRPr>
          </a:p>
          <a:p>
            <a:pPr marL="347663" indent="-347663" algn="l">
              <a:lnSpc>
                <a:spcPct val="90000"/>
              </a:lnSpc>
              <a:spcBef>
                <a:spcPct val="50000"/>
              </a:spcBef>
              <a:buFont typeface="Wingdings" pitchFamily="2" charset="2"/>
              <a:buNone/>
            </a:pPr>
            <a:r>
              <a:rPr lang="ru-RU" sz="1600" dirty="0" smtClean="0">
                <a:ea typeface="MS Mincho" pitchFamily="49" charset="-128"/>
              </a:rPr>
              <a:t>Бюджет ГЭФ</a:t>
            </a:r>
            <a:r>
              <a:rPr lang="en-US" sz="1600" dirty="0" smtClean="0">
                <a:ea typeface="MS Mincho" pitchFamily="49" charset="-128"/>
              </a:rPr>
              <a:t>:  </a:t>
            </a:r>
            <a:r>
              <a:rPr lang="ru-RU" sz="1600" dirty="0" smtClean="0">
                <a:ea typeface="MS Mincho" pitchFamily="49" charset="-128"/>
              </a:rPr>
              <a:t>1</a:t>
            </a:r>
            <a:r>
              <a:rPr lang="en-US" sz="1600" dirty="0" smtClean="0">
                <a:ea typeface="MS Mincho" pitchFamily="49" charset="-128"/>
              </a:rPr>
              <a:t>5.6 </a:t>
            </a:r>
            <a:r>
              <a:rPr lang="ru-RU" sz="1600" dirty="0" smtClean="0">
                <a:ea typeface="MS Mincho" pitchFamily="49" charset="-128"/>
              </a:rPr>
              <a:t>млн. долл. США</a:t>
            </a:r>
          </a:p>
          <a:p>
            <a:pPr marL="347663" indent="-347663" algn="l">
              <a:lnSpc>
                <a:spcPct val="90000"/>
              </a:lnSpc>
              <a:spcBef>
                <a:spcPct val="50000"/>
              </a:spcBef>
              <a:buFont typeface="Wingdings" pitchFamily="2" charset="2"/>
              <a:buNone/>
            </a:pPr>
            <a:r>
              <a:rPr lang="ru-RU" sz="1600" dirty="0" err="1" smtClean="0">
                <a:ea typeface="MS Mincho" pitchFamily="49" charset="-128"/>
              </a:rPr>
              <a:t>Со-финансирование</a:t>
            </a:r>
            <a:r>
              <a:rPr lang="en-US" sz="1600" dirty="0" smtClean="0">
                <a:ea typeface="MS Mincho" pitchFamily="49" charset="-128"/>
              </a:rPr>
              <a:t>:  300</a:t>
            </a:r>
            <a:r>
              <a:rPr lang="ru-RU" sz="1600" dirty="0" smtClean="0">
                <a:ea typeface="MS Mincho" pitchFamily="49" charset="-128"/>
              </a:rPr>
              <a:t> млн. Евро</a:t>
            </a:r>
            <a:r>
              <a:rPr lang="en-US" sz="1600" dirty="0" smtClean="0">
                <a:ea typeface="MS Mincho" pitchFamily="49" charset="-128"/>
              </a:rPr>
              <a:t> (</a:t>
            </a:r>
            <a:r>
              <a:rPr lang="ru-RU" sz="1600" dirty="0" smtClean="0">
                <a:ea typeface="MS Mincho" pitchFamily="49" charset="-128"/>
              </a:rPr>
              <a:t>Макс.кредит</a:t>
            </a:r>
            <a:r>
              <a:rPr lang="en-US" sz="1600" dirty="0" smtClean="0">
                <a:ea typeface="MS Mincho" pitchFamily="49" charset="-128"/>
              </a:rPr>
              <a:t>)</a:t>
            </a:r>
            <a:endParaRPr lang="en-US" sz="1600" dirty="0">
              <a:ea typeface="MS Mincho" pitchFamily="49" charset="-128"/>
            </a:endParaRPr>
          </a:p>
          <a:p>
            <a:pPr marL="347663" indent="-347663" algn="l">
              <a:lnSpc>
                <a:spcPct val="90000"/>
              </a:lnSpc>
              <a:spcBef>
                <a:spcPct val="50000"/>
              </a:spcBef>
              <a:buFont typeface="Wingdings" pitchFamily="2" charset="2"/>
              <a:buNone/>
            </a:pPr>
            <a:r>
              <a:rPr lang="ru-RU" sz="1600" dirty="0" smtClean="0">
                <a:ea typeface="MS Mincho" pitchFamily="49" charset="-128"/>
              </a:rPr>
              <a:t>Совместно ведется ЮНИДО и ЕБРР</a:t>
            </a:r>
            <a:r>
              <a:rPr lang="en-US" sz="1600" dirty="0" smtClean="0">
                <a:ea typeface="MS Mincho" pitchFamily="49" charset="-128"/>
              </a:rPr>
              <a:t> </a:t>
            </a:r>
            <a:r>
              <a:rPr lang="en-US" sz="1600" dirty="0">
                <a:ea typeface="MS Mincho" pitchFamily="49" charset="-128"/>
              </a:rPr>
              <a:t>– </a:t>
            </a:r>
            <a:r>
              <a:rPr lang="ru-RU" sz="1600" dirty="0" smtClean="0">
                <a:ea typeface="MS Mincho" pitchFamily="49" charset="-128"/>
              </a:rPr>
              <a:t>ЮНИДО фокусируется на МСП:</a:t>
            </a:r>
            <a:endParaRPr lang="en-US" sz="1600" dirty="0">
              <a:ea typeface="MS Mincho" pitchFamily="49" charset="-128"/>
            </a:endParaRPr>
          </a:p>
          <a:p>
            <a:pPr marL="347663" indent="-347663" algn="l">
              <a:lnSpc>
                <a:spcPct val="90000"/>
              </a:lnSpc>
              <a:spcBef>
                <a:spcPct val="50000"/>
              </a:spcBef>
              <a:buFont typeface="Wingdings" pitchFamily="2" charset="2"/>
              <a:buChar char="Ø"/>
            </a:pPr>
            <a:r>
              <a:rPr lang="ru-RU" sz="1600" dirty="0" smtClean="0"/>
              <a:t>Содействие и поддержка </a:t>
            </a:r>
            <a:r>
              <a:rPr lang="en-US" sz="1600" dirty="0" err="1" smtClean="0"/>
              <a:t>EnMS</a:t>
            </a:r>
            <a:r>
              <a:rPr lang="ru-RU" sz="1600" dirty="0" smtClean="0"/>
              <a:t>, </a:t>
            </a:r>
            <a:r>
              <a:rPr lang="en-US" sz="1600" dirty="0" smtClean="0"/>
              <a:t>ISO 50001</a:t>
            </a:r>
            <a:r>
              <a:rPr lang="ru-RU" sz="1600" dirty="0" smtClean="0"/>
              <a:t>, оптимизация механических и паровых систем, внедрение инноваций</a:t>
            </a:r>
            <a:endParaRPr lang="en-US" sz="1600" dirty="0" smtClean="0">
              <a:ea typeface="MS Mincho" pitchFamily="49" charset="-128"/>
            </a:endParaRPr>
          </a:p>
          <a:p>
            <a:pPr marL="347663" indent="-347663" algn="l">
              <a:lnSpc>
                <a:spcPct val="90000"/>
              </a:lnSpc>
              <a:spcBef>
                <a:spcPct val="50000"/>
              </a:spcBef>
              <a:buFont typeface="Wingdings" pitchFamily="2" charset="2"/>
              <a:buChar char="Ø"/>
            </a:pPr>
            <a:r>
              <a:rPr lang="ru-RU" sz="1600" dirty="0" smtClean="0"/>
              <a:t>Создание оптимальных условий предприятиям, предлагающим услуги по повышению </a:t>
            </a:r>
            <a:r>
              <a:rPr lang="ru-RU" sz="1600" dirty="0" err="1" smtClean="0"/>
              <a:t>энергоэффективности</a:t>
            </a:r>
            <a:endParaRPr lang="en-US" sz="1600" dirty="0" smtClean="0">
              <a:ea typeface="MS Mincho" pitchFamily="49" charset="-128"/>
            </a:endParaRPr>
          </a:p>
          <a:p>
            <a:pPr marL="347663" indent="-347663" algn="l">
              <a:lnSpc>
                <a:spcPct val="90000"/>
              </a:lnSpc>
              <a:spcBef>
                <a:spcPct val="50000"/>
              </a:spcBef>
              <a:buFont typeface="Wingdings" pitchFamily="2" charset="2"/>
              <a:buChar char="Ø"/>
            </a:pPr>
            <a:r>
              <a:rPr lang="ru-RU" sz="1600" dirty="0" smtClean="0"/>
              <a:t>Внедрение </a:t>
            </a:r>
            <a:r>
              <a:rPr lang="en-US" sz="1600" dirty="0" err="1" smtClean="0"/>
              <a:t>EnMS</a:t>
            </a:r>
            <a:r>
              <a:rPr lang="en-US" sz="1600" dirty="0" smtClean="0"/>
              <a:t>/ISO 50001 </a:t>
            </a:r>
            <a:r>
              <a:rPr lang="ru-RU" sz="1600" dirty="0" smtClean="0"/>
              <a:t>и разработка планов инвестиций по повышению </a:t>
            </a:r>
            <a:r>
              <a:rPr lang="ru-RU" sz="1600" dirty="0" err="1" smtClean="0"/>
              <a:t>энергоэффективности</a:t>
            </a:r>
            <a:endParaRPr lang="en-US" sz="1600" dirty="0" smtClean="0">
              <a:ea typeface="MS Mincho" pitchFamily="49" charset="-128"/>
            </a:endParaRPr>
          </a:p>
          <a:p>
            <a:pPr marL="347663" indent="-347663" algn="l">
              <a:lnSpc>
                <a:spcPct val="90000"/>
              </a:lnSpc>
              <a:spcBef>
                <a:spcPct val="50000"/>
              </a:spcBef>
              <a:buFont typeface="Wingdings" pitchFamily="2" charset="2"/>
              <a:buChar char="Ø"/>
            </a:pPr>
            <a:r>
              <a:rPr lang="ru-RU" sz="1600" dirty="0" smtClean="0"/>
              <a:t>Развитие потенциала организаций, занимающихся вопросами повышения </a:t>
            </a:r>
            <a:r>
              <a:rPr lang="ru-RU" sz="1600" dirty="0" err="1" smtClean="0"/>
              <a:t>энергоэффективности</a:t>
            </a:r>
            <a:r>
              <a:rPr lang="ru-RU" sz="1600" dirty="0" smtClean="0"/>
              <a:t> в промышленности на федеральном и региональном уровнях</a:t>
            </a:r>
          </a:p>
          <a:p>
            <a:pPr marL="347663" indent="-347663" algn="l">
              <a:lnSpc>
                <a:spcPct val="90000"/>
              </a:lnSpc>
              <a:spcBef>
                <a:spcPct val="50000"/>
              </a:spcBef>
              <a:buFont typeface="Wingdings" pitchFamily="2" charset="2"/>
              <a:buChar char="Ø"/>
            </a:pPr>
            <a:r>
              <a:rPr lang="ru-RU" sz="1600" dirty="0" smtClean="0"/>
              <a:t>Политика области повышения </a:t>
            </a:r>
            <a:r>
              <a:rPr lang="ru-RU" sz="1600" dirty="0" err="1" smtClean="0"/>
              <a:t>энергоэффективности</a:t>
            </a:r>
            <a:endParaRPr lang="ru-RU" sz="1600" dirty="0" smtClean="0"/>
          </a:p>
          <a:p>
            <a:pPr marL="804863" lvl="1" indent="-347663" algn="l">
              <a:lnSpc>
                <a:spcPct val="90000"/>
              </a:lnSpc>
              <a:spcBef>
                <a:spcPct val="50000"/>
              </a:spcBef>
              <a:buFont typeface="Wingdings" pitchFamily="2" charset="2"/>
              <a:buChar char="Ø"/>
            </a:pPr>
            <a:r>
              <a:rPr lang="ru-RU" sz="1400" dirty="0" smtClean="0"/>
              <a:t>Сертификация </a:t>
            </a:r>
            <a:r>
              <a:rPr lang="en-US" sz="1400" dirty="0" err="1" smtClean="0"/>
              <a:t>EnMS</a:t>
            </a:r>
            <a:r>
              <a:rPr lang="en-US" sz="1400" dirty="0" smtClean="0"/>
              <a:t> </a:t>
            </a:r>
            <a:r>
              <a:rPr lang="ru-RU" sz="1400" dirty="0" smtClean="0"/>
              <a:t>и</a:t>
            </a:r>
            <a:r>
              <a:rPr lang="en-US" sz="1400" dirty="0" smtClean="0"/>
              <a:t> ISO50001</a:t>
            </a:r>
            <a:r>
              <a:rPr lang="ru-RU" sz="1400" dirty="0" smtClean="0"/>
              <a:t> </a:t>
            </a:r>
          </a:p>
          <a:p>
            <a:pPr marL="804863" lvl="1" indent="-347663" algn="l">
              <a:lnSpc>
                <a:spcPct val="90000"/>
              </a:lnSpc>
              <a:spcBef>
                <a:spcPct val="50000"/>
              </a:spcBef>
              <a:buFont typeface="Wingdings" pitchFamily="2" charset="2"/>
              <a:buChar char="Ø"/>
            </a:pPr>
            <a:r>
              <a:rPr lang="ru-RU" sz="1400" dirty="0" smtClean="0"/>
              <a:t>«Белые» сертификаты</a:t>
            </a:r>
          </a:p>
          <a:p>
            <a:pPr marL="804863" lvl="1" indent="-347663" algn="l">
              <a:lnSpc>
                <a:spcPct val="90000"/>
              </a:lnSpc>
              <a:spcBef>
                <a:spcPct val="50000"/>
              </a:spcBef>
              <a:buFont typeface="Wingdings" pitchFamily="2" charset="2"/>
              <a:buChar char="Ø"/>
            </a:pPr>
            <a:r>
              <a:rPr lang="ru-RU" sz="1400" dirty="0" smtClean="0"/>
              <a:t>Продажа квот на выбросы вредных газов</a:t>
            </a:r>
            <a:endParaRPr lang="en-US" sz="1400" dirty="0" smtClean="0"/>
          </a:p>
        </p:txBody>
      </p:sp>
      <p:sp>
        <p:nvSpPr>
          <p:cNvPr id="29701" name="Rectangle 2"/>
          <p:cNvSpPr>
            <a:spLocks noChangeArrowheads="1"/>
          </p:cNvSpPr>
          <p:nvPr/>
        </p:nvSpPr>
        <p:spPr bwMode="auto">
          <a:xfrm>
            <a:off x="268288" y="1116923"/>
            <a:ext cx="8837612" cy="657225"/>
          </a:xfrm>
          <a:prstGeom prst="rect">
            <a:avLst/>
          </a:prstGeom>
          <a:noFill/>
          <a:ln w="9525">
            <a:noFill/>
            <a:miter lim="800000"/>
            <a:headEnd/>
            <a:tailEnd/>
          </a:ln>
        </p:spPr>
        <p:txBody>
          <a:bodyPr anchor="ctr"/>
          <a:lstStyle/>
          <a:p>
            <a:pPr algn="l"/>
            <a:r>
              <a:rPr lang="ru-RU" sz="3200" b="1" dirty="0" smtClean="0">
                <a:solidFill>
                  <a:srgbClr val="2F93D1"/>
                </a:solidFill>
                <a:latin typeface="Calibri" pitchFamily="34" charset="0"/>
              </a:rPr>
              <a:t>Проект</a:t>
            </a:r>
            <a:r>
              <a:rPr lang="en-NZ" sz="3200" b="1" dirty="0" smtClean="0">
                <a:solidFill>
                  <a:srgbClr val="2F93D1"/>
                </a:solidFill>
                <a:latin typeface="Calibri" pitchFamily="34" charset="0"/>
              </a:rPr>
              <a:t>:</a:t>
            </a:r>
            <a:r>
              <a:rPr lang="ru-RU" sz="3200" b="1" dirty="0" smtClean="0">
                <a:solidFill>
                  <a:srgbClr val="2F93D1"/>
                </a:solidFill>
                <a:latin typeface="Calibri" pitchFamily="34" charset="0"/>
              </a:rPr>
              <a:t> </a:t>
            </a:r>
            <a:r>
              <a:rPr lang="ru-RU" sz="2800" dirty="0" err="1" smtClean="0">
                <a:solidFill>
                  <a:srgbClr val="2F93D1"/>
                </a:solidFill>
                <a:latin typeface="Calibri" pitchFamily="34" charset="0"/>
              </a:rPr>
              <a:t>Энергоэффективность</a:t>
            </a:r>
            <a:r>
              <a:rPr lang="ru-RU" sz="2800" dirty="0" smtClean="0">
                <a:solidFill>
                  <a:srgbClr val="2F93D1"/>
                </a:solidFill>
                <a:latin typeface="Calibri" pitchFamily="34" charset="0"/>
              </a:rPr>
              <a:t> в промышленности</a:t>
            </a:r>
            <a:r>
              <a:rPr lang="en-NZ" sz="2800" dirty="0" smtClean="0">
                <a:solidFill>
                  <a:srgbClr val="2F93D1"/>
                </a:solidFill>
                <a:latin typeface="Calibri" pitchFamily="34" charset="0"/>
              </a:rPr>
              <a:t> </a:t>
            </a:r>
            <a:r>
              <a:rPr lang="en-NZ" sz="2800" dirty="0">
                <a:solidFill>
                  <a:srgbClr val="2F93D1"/>
                </a:solidFill>
                <a:latin typeface="Calibri" pitchFamily="34" charset="0"/>
              </a:rPr>
              <a:t>(IEE)</a:t>
            </a:r>
            <a:endParaRPr lang="en-US" sz="3200" dirty="0">
              <a:solidFill>
                <a:srgbClr val="2F93D1"/>
              </a:solidFill>
              <a:latin typeface="Calibri"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txBox="1">
            <a:spLocks noGrp="1" noChangeArrowheads="1"/>
          </p:cNvSpPr>
          <p:nvPr/>
        </p:nvSpPr>
        <p:spPr bwMode="auto">
          <a:xfrm>
            <a:off x="6516688" y="6500813"/>
            <a:ext cx="2232025" cy="476250"/>
          </a:xfrm>
          <a:prstGeom prst="rect">
            <a:avLst/>
          </a:prstGeom>
          <a:noFill/>
          <a:ln w="9525">
            <a:noFill/>
            <a:miter lim="800000"/>
            <a:headEnd/>
            <a:tailEnd/>
          </a:ln>
        </p:spPr>
        <p:txBody>
          <a:bodyPr/>
          <a:lstStyle/>
          <a:p>
            <a:fld id="{894903EB-DB32-43FE-8341-317125692B9C}" type="slidenum">
              <a:rPr lang="en-GB" sz="1600" b="1">
                <a:solidFill>
                  <a:schemeClr val="bg1"/>
                </a:solidFill>
                <a:latin typeface="MetaBold-Roman" pitchFamily="50" charset="0"/>
              </a:rPr>
              <a:pPr/>
              <a:t>32</a:t>
            </a:fld>
            <a:endParaRPr lang="en-GB" sz="1600" b="1">
              <a:solidFill>
                <a:schemeClr val="bg1"/>
              </a:solidFill>
              <a:latin typeface="MetaBold-Roman" pitchFamily="50" charset="0"/>
            </a:endParaRPr>
          </a:p>
        </p:txBody>
      </p:sp>
      <p:sp>
        <p:nvSpPr>
          <p:cNvPr id="30723" name="Rectangle 3"/>
          <p:cNvSpPr>
            <a:spLocks noGrp="1" noChangeArrowheads="1"/>
          </p:cNvSpPr>
          <p:nvPr>
            <p:ph type="body" idx="4294967295"/>
          </p:nvPr>
        </p:nvSpPr>
        <p:spPr>
          <a:xfrm>
            <a:off x="155575" y="1739900"/>
            <a:ext cx="5172751" cy="4368800"/>
          </a:xfrm>
        </p:spPr>
        <p:txBody>
          <a:bodyPr/>
          <a:lstStyle/>
          <a:p>
            <a:pPr marL="347663" indent="-347663" eaLnBrk="1" hangingPunct="1">
              <a:lnSpc>
                <a:spcPct val="90000"/>
              </a:lnSpc>
              <a:spcBef>
                <a:spcPct val="50000"/>
              </a:spcBef>
            </a:pPr>
            <a:r>
              <a:rPr lang="ru-RU" sz="2000" dirty="0" smtClean="0">
                <a:latin typeface="Arial" pitchFamily="34" charset="0"/>
                <a:ea typeface="MS Mincho" pitchFamily="49" charset="-128"/>
              </a:rPr>
              <a:t>Март 2007</a:t>
            </a:r>
            <a:r>
              <a:rPr lang="en-US" sz="2000" dirty="0" smtClean="0">
                <a:latin typeface="Arial" pitchFamily="34" charset="0"/>
                <a:ea typeface="MS Mincho" pitchFamily="49" charset="-128"/>
              </a:rPr>
              <a:t> – </a:t>
            </a:r>
            <a:r>
              <a:rPr lang="ru-RU" sz="2000" dirty="0" smtClean="0">
                <a:latin typeface="Arial" pitchFamily="34" charset="0"/>
                <a:ea typeface="MS Mincho" pitchFamily="49" charset="-128"/>
              </a:rPr>
              <a:t>Совещание ЮНИДО по системам управления  энергопотреблением в промышленности </a:t>
            </a:r>
            <a:r>
              <a:rPr lang="en-US" sz="2000" dirty="0" smtClean="0">
                <a:latin typeface="Arial" pitchFamily="34" charset="0"/>
                <a:ea typeface="MS Mincho" pitchFamily="49" charset="-128"/>
                <a:sym typeface="Wingdings" pitchFamily="2" charset="2"/>
              </a:rPr>
              <a:t> </a:t>
            </a:r>
            <a:r>
              <a:rPr lang="ru-RU" sz="2000" dirty="0" smtClean="0">
                <a:latin typeface="Arial" pitchFamily="34" charset="0"/>
                <a:ea typeface="MS Mincho" pitchFamily="49" charset="-128"/>
                <a:sym typeface="Wingdings" pitchFamily="2" charset="2"/>
              </a:rPr>
              <a:t>Рекомендации в Секретариат ИСО по разработке международного стандарта ЭМ</a:t>
            </a:r>
            <a:endParaRPr lang="en-US" sz="2000" dirty="0" smtClean="0">
              <a:latin typeface="Arial" pitchFamily="34" charset="0"/>
              <a:ea typeface="MS Mincho" pitchFamily="49" charset="-128"/>
            </a:endParaRPr>
          </a:p>
          <a:p>
            <a:pPr marL="347663" indent="-347663" eaLnBrk="1" hangingPunct="1">
              <a:lnSpc>
                <a:spcPct val="90000"/>
              </a:lnSpc>
              <a:spcBef>
                <a:spcPct val="50000"/>
              </a:spcBef>
            </a:pPr>
            <a:r>
              <a:rPr lang="en-US" sz="2000" dirty="0" smtClean="0">
                <a:latin typeface="Arial" pitchFamily="34" charset="0"/>
                <a:ea typeface="MS Mincho" pitchFamily="49" charset="-128"/>
              </a:rPr>
              <a:t>ISO 50001 </a:t>
            </a:r>
            <a:r>
              <a:rPr lang="ru-RU" sz="2000" dirty="0" smtClean="0">
                <a:latin typeface="Arial" pitchFamily="34" charset="0"/>
                <a:ea typeface="MS Mincho" pitchFamily="49" charset="-128"/>
              </a:rPr>
              <a:t>разработан Проектным Комитетом ИСО 242 в феврале 2008:</a:t>
            </a:r>
            <a:endParaRPr lang="en-US" sz="1800" dirty="0" smtClean="0">
              <a:latin typeface="Arial" pitchFamily="34" charset="0"/>
              <a:ea typeface="MS Mincho" pitchFamily="49" charset="-128"/>
            </a:endParaRPr>
          </a:p>
          <a:p>
            <a:pPr marL="747713" lvl="1" eaLnBrk="1" hangingPunct="1">
              <a:lnSpc>
                <a:spcPct val="95000"/>
              </a:lnSpc>
            </a:pPr>
            <a:r>
              <a:rPr lang="ru-RU" sz="1400" dirty="0" smtClean="0">
                <a:latin typeface="Arial" pitchFamily="34" charset="0"/>
                <a:ea typeface="MS Mincho" pitchFamily="49" charset="-128"/>
              </a:rPr>
              <a:t>Членство:</a:t>
            </a:r>
            <a:endParaRPr lang="en-US" sz="1400" dirty="0" smtClean="0">
              <a:latin typeface="Arial" pitchFamily="34" charset="0"/>
              <a:ea typeface="MS Mincho" pitchFamily="49" charset="-128"/>
            </a:endParaRPr>
          </a:p>
          <a:p>
            <a:pPr lvl="2" eaLnBrk="1" hangingPunct="1">
              <a:lnSpc>
                <a:spcPct val="95000"/>
              </a:lnSpc>
              <a:buClr>
                <a:schemeClr val="hlink"/>
              </a:buClr>
            </a:pPr>
            <a:r>
              <a:rPr lang="en-US" sz="1400" dirty="0" smtClean="0">
                <a:latin typeface="Arial" pitchFamily="34" charset="0"/>
                <a:ea typeface="MS Mincho" pitchFamily="49" charset="-128"/>
              </a:rPr>
              <a:t>45</a:t>
            </a:r>
            <a:r>
              <a:rPr lang="ru-RU" sz="1400" dirty="0" smtClean="0">
                <a:latin typeface="Arial" pitchFamily="34" charset="0"/>
                <a:ea typeface="MS Mincho" pitchFamily="49" charset="-128"/>
              </a:rPr>
              <a:t> стран-участниц, в т.ч. Россия</a:t>
            </a:r>
          </a:p>
          <a:p>
            <a:pPr lvl="2" eaLnBrk="1" hangingPunct="1">
              <a:lnSpc>
                <a:spcPct val="95000"/>
              </a:lnSpc>
              <a:buClr>
                <a:schemeClr val="hlink"/>
              </a:buClr>
            </a:pPr>
            <a:r>
              <a:rPr lang="en-US" sz="1400" dirty="0" smtClean="0">
                <a:latin typeface="Arial" pitchFamily="34" charset="0"/>
                <a:ea typeface="MS Mincho" pitchFamily="49" charset="-128"/>
              </a:rPr>
              <a:t>12 </a:t>
            </a:r>
            <a:r>
              <a:rPr lang="ru-RU" sz="1400" dirty="0" smtClean="0">
                <a:latin typeface="Arial" pitchFamily="34" charset="0"/>
                <a:ea typeface="MS Mincho" pitchFamily="49" charset="-128"/>
              </a:rPr>
              <a:t> стран-наблюдателей</a:t>
            </a:r>
            <a:endParaRPr lang="en-US" sz="1400" dirty="0" smtClean="0">
              <a:latin typeface="Arial" pitchFamily="34" charset="0"/>
              <a:ea typeface="MS Mincho" pitchFamily="49" charset="-128"/>
            </a:endParaRPr>
          </a:p>
          <a:p>
            <a:pPr lvl="2" eaLnBrk="1" hangingPunct="1">
              <a:lnSpc>
                <a:spcPct val="95000"/>
              </a:lnSpc>
              <a:buClr>
                <a:schemeClr val="hlink"/>
              </a:buClr>
            </a:pPr>
            <a:r>
              <a:rPr lang="en-US" sz="1400" dirty="0" smtClean="0">
                <a:latin typeface="Arial" pitchFamily="34" charset="0"/>
                <a:ea typeface="MS Mincho" pitchFamily="49" charset="-128"/>
              </a:rPr>
              <a:t>11 </a:t>
            </a:r>
            <a:r>
              <a:rPr lang="ru-RU" sz="1400" dirty="0" smtClean="0">
                <a:latin typeface="Arial" pitchFamily="34" charset="0"/>
                <a:ea typeface="MS Mincho" pitchFamily="49" charset="-128"/>
              </a:rPr>
              <a:t>организаций-координаторов</a:t>
            </a:r>
            <a:r>
              <a:rPr lang="en-US" sz="1400" dirty="0" smtClean="0">
                <a:latin typeface="Arial" pitchFamily="34" charset="0"/>
                <a:ea typeface="MS Mincho" pitchFamily="49" charset="-128"/>
              </a:rPr>
              <a:t>,</a:t>
            </a:r>
            <a:r>
              <a:rPr lang="ru-RU" sz="1400" dirty="0" smtClean="0">
                <a:latin typeface="Arial" pitchFamily="34" charset="0"/>
                <a:ea typeface="MS Mincho" pitchFamily="49" charset="-128"/>
              </a:rPr>
              <a:t>в т.ч. ЮНИДО</a:t>
            </a:r>
            <a:endParaRPr lang="en-US" sz="1400" dirty="0" smtClean="0">
              <a:latin typeface="Arial" pitchFamily="34" charset="0"/>
              <a:ea typeface="MS Mincho" pitchFamily="49" charset="-128"/>
            </a:endParaRPr>
          </a:p>
          <a:p>
            <a:pPr marL="347663" indent="-347663" eaLnBrk="1" hangingPunct="1">
              <a:lnSpc>
                <a:spcPct val="90000"/>
              </a:lnSpc>
              <a:spcBef>
                <a:spcPct val="50000"/>
              </a:spcBef>
            </a:pPr>
            <a:r>
              <a:rPr lang="en-US" sz="2000" dirty="0" smtClean="0">
                <a:latin typeface="Arial" pitchFamily="34" charset="0"/>
                <a:ea typeface="MS Mincho" pitchFamily="49" charset="-128"/>
              </a:rPr>
              <a:t>ISO 50001 </a:t>
            </a:r>
            <a:r>
              <a:rPr lang="ru-RU" sz="2000" dirty="0" smtClean="0">
                <a:latin typeface="Arial" pitchFamily="34" charset="0"/>
                <a:ea typeface="MS Mincho" pitchFamily="49" charset="-128"/>
              </a:rPr>
              <a:t>разработан менее, чем за 3 года</a:t>
            </a:r>
            <a:r>
              <a:rPr lang="en-US" sz="2000" dirty="0" smtClean="0">
                <a:latin typeface="Arial" pitchFamily="34" charset="0"/>
                <a:ea typeface="MS Mincho" pitchFamily="49" charset="-128"/>
              </a:rPr>
              <a:t> (</a:t>
            </a:r>
            <a:r>
              <a:rPr lang="ru-RU" sz="2000" dirty="0" smtClean="0">
                <a:latin typeface="Arial" pitchFamily="34" charset="0"/>
                <a:ea typeface="MS Mincho" pitchFamily="49" charset="-128"/>
              </a:rPr>
              <a:t>рекордные сроки</a:t>
            </a:r>
            <a:r>
              <a:rPr lang="en-US" sz="2000" dirty="0" smtClean="0">
                <a:latin typeface="Arial" pitchFamily="34" charset="0"/>
                <a:ea typeface="MS Mincho" pitchFamily="49" charset="-128"/>
              </a:rPr>
              <a:t>)</a:t>
            </a:r>
          </a:p>
          <a:p>
            <a:pPr marL="347663" indent="-347663" eaLnBrk="1" hangingPunct="1">
              <a:lnSpc>
                <a:spcPct val="90000"/>
              </a:lnSpc>
              <a:spcBef>
                <a:spcPct val="50000"/>
              </a:spcBef>
            </a:pPr>
            <a:r>
              <a:rPr lang="en-US" sz="2000" dirty="0" smtClean="0">
                <a:solidFill>
                  <a:srgbClr val="FF0000"/>
                </a:solidFill>
                <a:latin typeface="Arial" pitchFamily="34" charset="0"/>
                <a:ea typeface="MS Mincho" pitchFamily="49" charset="-128"/>
              </a:rPr>
              <a:t>ISO 50001 </a:t>
            </a:r>
            <a:r>
              <a:rPr lang="ru-RU" sz="2000" dirty="0" smtClean="0">
                <a:solidFill>
                  <a:srgbClr val="FF0000"/>
                </a:solidFill>
                <a:latin typeface="Arial" pitchFamily="34" charset="0"/>
                <a:ea typeface="MS Mincho" pitchFamily="49" charset="-128"/>
              </a:rPr>
              <a:t>введен 15 июня 2011 г.</a:t>
            </a:r>
            <a:r>
              <a:rPr lang="en-US" sz="1800" dirty="0" smtClean="0">
                <a:latin typeface="Arial" pitchFamily="34" charset="0"/>
                <a:ea typeface="MS Mincho" pitchFamily="49" charset="-128"/>
              </a:rPr>
              <a:t> </a:t>
            </a:r>
          </a:p>
          <a:p>
            <a:pPr marL="347663" indent="-347663" eaLnBrk="1" hangingPunct="1">
              <a:lnSpc>
                <a:spcPct val="90000"/>
              </a:lnSpc>
              <a:spcBef>
                <a:spcPct val="50000"/>
              </a:spcBef>
              <a:buFont typeface="Wingdings" pitchFamily="2" charset="2"/>
              <a:buNone/>
            </a:pPr>
            <a:endParaRPr lang="en-US" sz="1800" dirty="0" smtClean="0">
              <a:latin typeface="Arial" pitchFamily="34" charset="0"/>
              <a:ea typeface="MS Mincho" pitchFamily="49" charset="-128"/>
            </a:endParaRPr>
          </a:p>
        </p:txBody>
      </p:sp>
      <p:sp>
        <p:nvSpPr>
          <p:cNvPr id="30724" name="Rectangle 2"/>
          <p:cNvSpPr>
            <a:spLocks noChangeArrowheads="1"/>
          </p:cNvSpPr>
          <p:nvPr/>
        </p:nvSpPr>
        <p:spPr bwMode="auto">
          <a:xfrm>
            <a:off x="155575" y="711200"/>
            <a:ext cx="8870950" cy="796925"/>
          </a:xfrm>
          <a:prstGeom prst="rect">
            <a:avLst/>
          </a:prstGeom>
          <a:noFill/>
          <a:ln w="9525">
            <a:noFill/>
            <a:miter lim="800000"/>
            <a:headEnd/>
            <a:tailEnd/>
          </a:ln>
        </p:spPr>
        <p:txBody>
          <a:bodyPr/>
          <a:lstStyle/>
          <a:p>
            <a:pPr algn="ctr">
              <a:lnSpc>
                <a:spcPct val="90000"/>
              </a:lnSpc>
            </a:pPr>
            <a:r>
              <a:rPr lang="ru-RU" sz="3200" dirty="0" smtClean="0">
                <a:solidFill>
                  <a:srgbClr val="2F93D1"/>
                </a:solidFill>
              </a:rPr>
              <a:t>Системы </a:t>
            </a:r>
            <a:r>
              <a:rPr lang="ru-RU" sz="3200" dirty="0" err="1" smtClean="0">
                <a:solidFill>
                  <a:srgbClr val="2F93D1"/>
                </a:solidFill>
              </a:rPr>
              <a:t>энергоменеджмента</a:t>
            </a:r>
            <a:r>
              <a:rPr lang="ru-RU" sz="3200" dirty="0" smtClean="0">
                <a:solidFill>
                  <a:srgbClr val="2F93D1"/>
                </a:solidFill>
              </a:rPr>
              <a:t> (ЭМ) и Стандарт </a:t>
            </a:r>
            <a:r>
              <a:rPr lang="en-US" sz="3200" dirty="0" smtClean="0">
                <a:solidFill>
                  <a:srgbClr val="2F93D1"/>
                </a:solidFill>
              </a:rPr>
              <a:t>ISO </a:t>
            </a:r>
            <a:r>
              <a:rPr lang="en-US" sz="3200" dirty="0">
                <a:solidFill>
                  <a:srgbClr val="2F93D1"/>
                </a:solidFill>
              </a:rPr>
              <a:t>50001</a:t>
            </a:r>
          </a:p>
        </p:txBody>
      </p:sp>
      <p:pic>
        <p:nvPicPr>
          <p:cNvPr id="30725" name="Picture 7"/>
          <p:cNvPicPr>
            <a:picLocks noChangeAspect="1" noChangeArrowheads="1"/>
          </p:cNvPicPr>
          <p:nvPr/>
        </p:nvPicPr>
        <p:blipFill>
          <a:blip r:embed="rId3"/>
          <a:srcRect l="26021" t="8250" r="23921" b="3470"/>
          <a:stretch>
            <a:fillRect/>
          </a:stretch>
        </p:blipFill>
        <p:spPr bwMode="auto">
          <a:xfrm>
            <a:off x="5668963" y="1724025"/>
            <a:ext cx="3298825" cy="4654550"/>
          </a:xfrm>
          <a:prstGeom prst="rect">
            <a:avLst/>
          </a:prstGeom>
          <a:noFill/>
          <a:ln w="19050" algn="ctr">
            <a:solidFill>
              <a:schemeClr val="tx1"/>
            </a:solidFill>
            <a:miter lim="800000"/>
            <a:headEnd/>
            <a:tailEnd/>
          </a:ln>
        </p:spPr>
      </p:pic>
      <p:pic>
        <p:nvPicPr>
          <p:cNvPr id="30726" name="Picture 8"/>
          <p:cNvPicPr>
            <a:picLocks noChangeAspect="1" noChangeArrowheads="1"/>
          </p:cNvPicPr>
          <p:nvPr/>
        </p:nvPicPr>
        <p:blipFill>
          <a:blip r:embed="rId4"/>
          <a:srcRect l="27747" t="9377" r="25496" b="28128"/>
          <a:stretch>
            <a:fillRect/>
          </a:stretch>
        </p:blipFill>
        <p:spPr bwMode="auto">
          <a:xfrm>
            <a:off x="5328326" y="3721100"/>
            <a:ext cx="2843212" cy="3040063"/>
          </a:xfrm>
          <a:prstGeom prst="rect">
            <a:avLst/>
          </a:prstGeom>
          <a:noFill/>
          <a:ln w="15875" algn="ctr">
            <a:solidFill>
              <a:srgbClr val="969696"/>
            </a:solidFill>
            <a:miter lim="800000"/>
            <a:headEnd/>
            <a:tailEnd/>
          </a:ln>
        </p:spPr>
      </p:pic>
      <p:pic>
        <p:nvPicPr>
          <p:cNvPr id="30727" name="Picture 9" descr="C:\Documents and Settings\SackdaS\Desktop\2011\Unido_E_black.jpg"/>
          <p:cNvPicPr>
            <a:picLocks noChangeAspect="1" noChangeArrowheads="1"/>
          </p:cNvPicPr>
          <p:nvPr/>
        </p:nvPicPr>
        <p:blipFill>
          <a:blip r:embed="rId5"/>
          <a:srcRect/>
          <a:stretch>
            <a:fillRect/>
          </a:stretch>
        </p:blipFill>
        <p:spPr bwMode="auto">
          <a:xfrm>
            <a:off x="9525" y="28575"/>
            <a:ext cx="3427413" cy="638175"/>
          </a:xfrm>
          <a:prstGeom prst="rect">
            <a:avLst/>
          </a:prstGeom>
          <a:noFill/>
          <a:ln w="9525">
            <a:noFill/>
            <a:miter lim="800000"/>
            <a:headEnd/>
            <a:tailEnd/>
          </a:ln>
        </p:spPr>
      </p:pic>
      <p:sp>
        <p:nvSpPr>
          <p:cNvPr id="30729" name="Text Box 9"/>
          <p:cNvSpPr txBox="1">
            <a:spLocks noChangeArrowheads="1"/>
          </p:cNvSpPr>
          <p:nvPr/>
        </p:nvSpPr>
        <p:spPr bwMode="auto">
          <a:xfrm>
            <a:off x="-32646" y="6555004"/>
            <a:ext cx="4165600" cy="304800"/>
          </a:xfrm>
          <a:prstGeom prst="rect">
            <a:avLst/>
          </a:prstGeom>
          <a:noFill/>
          <a:ln w="9525">
            <a:noFill/>
            <a:miter lim="800000"/>
            <a:headEnd/>
            <a:tailEnd/>
          </a:ln>
          <a:effectLst/>
        </p:spPr>
        <p:txBody>
          <a:bodyPr>
            <a:spAutoFit/>
          </a:bodyPr>
          <a:lstStyle/>
          <a:p>
            <a:pPr>
              <a:spcBef>
                <a:spcPct val="50000"/>
              </a:spcBef>
            </a:pPr>
            <a:r>
              <a:rPr lang="en-US" sz="1400" dirty="0">
                <a:hlinkClick r:id="rId6"/>
              </a:rPr>
              <a:t>http://www.iso.org/sites/iso50001launch/index.html</a:t>
            </a:r>
            <a:endParaRPr lang="en-US" sz="140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txBox="1">
            <a:spLocks noGrp="1" noChangeArrowheads="1"/>
          </p:cNvSpPr>
          <p:nvPr/>
        </p:nvSpPr>
        <p:spPr bwMode="auto">
          <a:xfrm>
            <a:off x="6516688" y="6500813"/>
            <a:ext cx="2232025" cy="476250"/>
          </a:xfrm>
          <a:prstGeom prst="rect">
            <a:avLst/>
          </a:prstGeom>
          <a:noFill/>
          <a:ln w="9525">
            <a:noFill/>
            <a:miter lim="800000"/>
            <a:headEnd/>
            <a:tailEnd/>
          </a:ln>
        </p:spPr>
        <p:txBody>
          <a:bodyPr/>
          <a:lstStyle/>
          <a:p>
            <a:fld id="{F618122F-23C2-45AE-BB76-E3CE76015C40}" type="slidenum">
              <a:rPr lang="en-GB" sz="1600" b="1">
                <a:solidFill>
                  <a:schemeClr val="bg1"/>
                </a:solidFill>
                <a:latin typeface="MetaBold-Roman" pitchFamily="50" charset="0"/>
              </a:rPr>
              <a:pPr/>
              <a:t>33</a:t>
            </a:fld>
            <a:endParaRPr lang="en-GB" sz="1600" b="1">
              <a:solidFill>
                <a:schemeClr val="bg1"/>
              </a:solidFill>
              <a:latin typeface="MetaBold-Roman" pitchFamily="50" charset="0"/>
            </a:endParaRPr>
          </a:p>
        </p:txBody>
      </p:sp>
      <p:sp>
        <p:nvSpPr>
          <p:cNvPr id="31747" name="Rectangle 1027"/>
          <p:cNvSpPr>
            <a:spLocks noGrp="1" noChangeArrowheads="1"/>
          </p:cNvSpPr>
          <p:nvPr>
            <p:ph type="body" idx="4294967295"/>
          </p:nvPr>
        </p:nvSpPr>
        <p:spPr>
          <a:xfrm>
            <a:off x="3924300" y="1852613"/>
            <a:ext cx="4464050" cy="1584325"/>
          </a:xfrm>
        </p:spPr>
        <p:txBody>
          <a:bodyPr/>
          <a:lstStyle/>
          <a:p>
            <a:pPr eaLnBrk="1" hangingPunct="1">
              <a:lnSpc>
                <a:spcPct val="95000"/>
              </a:lnSpc>
              <a:spcBef>
                <a:spcPct val="50000"/>
              </a:spcBef>
            </a:pPr>
            <a:r>
              <a:rPr lang="ru-RU" sz="1800" dirty="0" smtClean="0">
                <a:latin typeface="Arial" pitchFamily="34" charset="0"/>
              </a:rPr>
              <a:t>Стандарт</a:t>
            </a:r>
            <a:r>
              <a:rPr lang="ru-RU" sz="1800" b="1" dirty="0" smtClean="0">
                <a:latin typeface="Arial" pitchFamily="34" charset="0"/>
              </a:rPr>
              <a:t> </a:t>
            </a:r>
            <a:r>
              <a:rPr lang="en-IE" sz="1800" b="1" dirty="0" smtClean="0">
                <a:latin typeface="Arial" pitchFamily="34" charset="0"/>
              </a:rPr>
              <a:t>ISO 50001</a:t>
            </a:r>
            <a:r>
              <a:rPr lang="ru-RU" sz="1800" b="1" dirty="0" smtClean="0">
                <a:latin typeface="Arial" pitchFamily="34" charset="0"/>
              </a:rPr>
              <a:t>, </a:t>
            </a:r>
            <a:r>
              <a:rPr lang="ru-RU" sz="1800" dirty="0" smtClean="0">
                <a:latin typeface="Arial" pitchFamily="34" charset="0"/>
              </a:rPr>
              <a:t>как и </a:t>
            </a:r>
            <a:r>
              <a:rPr lang="en-IE" sz="1800" b="1" dirty="0" smtClean="0">
                <a:latin typeface="Arial" pitchFamily="34" charset="0"/>
              </a:rPr>
              <a:t>ISO 9001</a:t>
            </a:r>
            <a:r>
              <a:rPr lang="ru-RU" sz="1800" b="1" dirty="0" smtClean="0">
                <a:latin typeface="Arial" pitchFamily="34" charset="0"/>
              </a:rPr>
              <a:t> </a:t>
            </a:r>
            <a:r>
              <a:rPr lang="ru-RU" sz="1800" dirty="0" smtClean="0">
                <a:latin typeface="Arial" pitchFamily="34" charset="0"/>
              </a:rPr>
              <a:t>и</a:t>
            </a:r>
            <a:r>
              <a:rPr lang="en-IE" sz="1800" b="1" dirty="0" smtClean="0">
                <a:latin typeface="Arial" pitchFamily="34" charset="0"/>
              </a:rPr>
              <a:t> ISO 14001</a:t>
            </a:r>
            <a:r>
              <a:rPr lang="ru-RU" sz="1800" b="1" dirty="0" smtClean="0">
                <a:latin typeface="Arial" pitchFamily="34" charset="0"/>
              </a:rPr>
              <a:t>,</a:t>
            </a:r>
            <a:r>
              <a:rPr lang="en-IE" sz="1800" b="1" dirty="0" smtClean="0">
                <a:latin typeface="Arial" pitchFamily="34" charset="0"/>
              </a:rPr>
              <a:t> </a:t>
            </a:r>
            <a:r>
              <a:rPr lang="ru-RU" sz="1800" dirty="0" smtClean="0">
                <a:latin typeface="Arial" pitchFamily="34" charset="0"/>
              </a:rPr>
              <a:t>основан на принципах поэтапной модернизации производства - «</a:t>
            </a:r>
            <a:r>
              <a:rPr lang="ru-RU" sz="1800" dirty="0" err="1" smtClean="0">
                <a:latin typeface="Arial" pitchFamily="34" charset="0"/>
              </a:rPr>
              <a:t>Планируй-Делай-Проверь-Реагируй</a:t>
            </a:r>
            <a:r>
              <a:rPr lang="ru-RU" sz="1800" dirty="0" smtClean="0">
                <a:latin typeface="Arial" pitchFamily="34" charset="0"/>
              </a:rPr>
              <a:t>»</a:t>
            </a:r>
            <a:endParaRPr lang="en-IE" sz="1800" b="1" dirty="0" smtClean="0">
              <a:latin typeface="Arial" pitchFamily="34" charset="0"/>
            </a:endParaRPr>
          </a:p>
        </p:txBody>
      </p:sp>
      <p:grpSp>
        <p:nvGrpSpPr>
          <p:cNvPr id="31748" name="Group 4"/>
          <p:cNvGrpSpPr>
            <a:grpSpLocks/>
          </p:cNvGrpSpPr>
          <p:nvPr/>
        </p:nvGrpSpPr>
        <p:grpSpPr bwMode="auto">
          <a:xfrm>
            <a:off x="73027" y="1746249"/>
            <a:ext cx="5256213" cy="4933950"/>
            <a:chOff x="68" y="1173"/>
            <a:chExt cx="3311" cy="3108"/>
          </a:xfrm>
        </p:grpSpPr>
        <p:sp>
          <p:nvSpPr>
            <p:cNvPr id="31752" name="Line 5"/>
            <p:cNvSpPr>
              <a:spLocks noChangeShapeType="1"/>
            </p:cNvSpPr>
            <p:nvPr/>
          </p:nvSpPr>
          <p:spPr bwMode="auto">
            <a:xfrm>
              <a:off x="1973" y="3612"/>
              <a:ext cx="214" cy="243"/>
            </a:xfrm>
            <a:prstGeom prst="line">
              <a:avLst/>
            </a:prstGeom>
            <a:noFill/>
            <a:ln w="19050">
              <a:solidFill>
                <a:schemeClr val="bg2"/>
              </a:solidFill>
              <a:round/>
              <a:headEnd/>
              <a:tailEnd/>
            </a:ln>
          </p:spPr>
          <p:txBody>
            <a:bodyPr wrap="none" anchor="ctr"/>
            <a:lstStyle/>
            <a:p>
              <a:endParaRPr lang="ru-RU"/>
            </a:p>
          </p:txBody>
        </p:sp>
        <p:sp>
          <p:nvSpPr>
            <p:cNvPr id="31753" name="Line 6"/>
            <p:cNvSpPr>
              <a:spLocks noChangeShapeType="1"/>
            </p:cNvSpPr>
            <p:nvPr/>
          </p:nvSpPr>
          <p:spPr bwMode="auto">
            <a:xfrm>
              <a:off x="476" y="1344"/>
              <a:ext cx="0" cy="499"/>
            </a:xfrm>
            <a:prstGeom prst="line">
              <a:avLst/>
            </a:prstGeom>
            <a:noFill/>
            <a:ln w="19050">
              <a:solidFill>
                <a:schemeClr val="bg2"/>
              </a:solidFill>
              <a:round/>
              <a:headEnd/>
              <a:tailEnd/>
            </a:ln>
          </p:spPr>
          <p:txBody>
            <a:bodyPr wrap="none" anchor="ctr"/>
            <a:lstStyle/>
            <a:p>
              <a:endParaRPr lang="ru-RU"/>
            </a:p>
          </p:txBody>
        </p:sp>
        <p:sp>
          <p:nvSpPr>
            <p:cNvPr id="31754" name="Line 7"/>
            <p:cNvSpPr>
              <a:spLocks noChangeShapeType="1"/>
            </p:cNvSpPr>
            <p:nvPr/>
          </p:nvSpPr>
          <p:spPr bwMode="auto">
            <a:xfrm flipV="1">
              <a:off x="930" y="3431"/>
              <a:ext cx="136" cy="136"/>
            </a:xfrm>
            <a:prstGeom prst="line">
              <a:avLst/>
            </a:prstGeom>
            <a:noFill/>
            <a:ln w="19050">
              <a:solidFill>
                <a:schemeClr val="bg2"/>
              </a:solidFill>
              <a:round/>
              <a:headEnd/>
              <a:tailEnd/>
            </a:ln>
          </p:spPr>
          <p:txBody>
            <a:bodyPr wrap="none" anchor="ctr"/>
            <a:lstStyle/>
            <a:p>
              <a:endParaRPr lang="ru-RU"/>
            </a:p>
          </p:txBody>
        </p:sp>
        <p:sp>
          <p:nvSpPr>
            <p:cNvPr id="31755" name="Line 8"/>
            <p:cNvSpPr>
              <a:spLocks noChangeShapeType="1"/>
            </p:cNvSpPr>
            <p:nvPr/>
          </p:nvSpPr>
          <p:spPr bwMode="auto">
            <a:xfrm>
              <a:off x="2245" y="3249"/>
              <a:ext cx="136" cy="91"/>
            </a:xfrm>
            <a:prstGeom prst="line">
              <a:avLst/>
            </a:prstGeom>
            <a:noFill/>
            <a:ln w="19050">
              <a:solidFill>
                <a:schemeClr val="bg2"/>
              </a:solidFill>
              <a:round/>
              <a:headEnd/>
              <a:tailEnd/>
            </a:ln>
          </p:spPr>
          <p:txBody>
            <a:bodyPr wrap="none" anchor="ctr"/>
            <a:lstStyle/>
            <a:p>
              <a:endParaRPr lang="ru-RU"/>
            </a:p>
          </p:txBody>
        </p:sp>
        <p:sp>
          <p:nvSpPr>
            <p:cNvPr id="31756" name="Line 9"/>
            <p:cNvSpPr>
              <a:spLocks noChangeShapeType="1"/>
            </p:cNvSpPr>
            <p:nvPr/>
          </p:nvSpPr>
          <p:spPr bwMode="auto">
            <a:xfrm>
              <a:off x="1610" y="2342"/>
              <a:ext cx="0" cy="590"/>
            </a:xfrm>
            <a:prstGeom prst="line">
              <a:avLst/>
            </a:prstGeom>
            <a:noFill/>
            <a:ln w="19050">
              <a:solidFill>
                <a:schemeClr val="bg2"/>
              </a:solidFill>
              <a:round/>
              <a:headEnd/>
              <a:tailEnd/>
            </a:ln>
          </p:spPr>
          <p:txBody>
            <a:bodyPr wrap="none" anchor="ctr"/>
            <a:lstStyle/>
            <a:p>
              <a:endParaRPr lang="ru-RU"/>
            </a:p>
          </p:txBody>
        </p:sp>
        <p:sp>
          <p:nvSpPr>
            <p:cNvPr id="31757" name="Line 10"/>
            <p:cNvSpPr>
              <a:spLocks noChangeShapeType="1"/>
            </p:cNvSpPr>
            <p:nvPr/>
          </p:nvSpPr>
          <p:spPr bwMode="auto">
            <a:xfrm>
              <a:off x="1610" y="1934"/>
              <a:ext cx="0" cy="227"/>
            </a:xfrm>
            <a:prstGeom prst="line">
              <a:avLst/>
            </a:prstGeom>
            <a:noFill/>
            <a:ln w="19050">
              <a:solidFill>
                <a:schemeClr val="bg2"/>
              </a:solidFill>
              <a:round/>
              <a:headEnd/>
              <a:tailEnd/>
            </a:ln>
          </p:spPr>
          <p:txBody>
            <a:bodyPr wrap="none" anchor="ctr"/>
            <a:lstStyle/>
            <a:p>
              <a:endParaRPr lang="ru-RU"/>
            </a:p>
          </p:txBody>
        </p:sp>
        <p:sp>
          <p:nvSpPr>
            <p:cNvPr id="31758" name="Line 11"/>
            <p:cNvSpPr>
              <a:spLocks noChangeShapeType="1"/>
            </p:cNvSpPr>
            <p:nvPr/>
          </p:nvSpPr>
          <p:spPr bwMode="auto">
            <a:xfrm>
              <a:off x="1610" y="1480"/>
              <a:ext cx="0" cy="227"/>
            </a:xfrm>
            <a:prstGeom prst="line">
              <a:avLst/>
            </a:prstGeom>
            <a:noFill/>
            <a:ln w="19050">
              <a:solidFill>
                <a:schemeClr val="bg2"/>
              </a:solidFill>
              <a:round/>
              <a:headEnd/>
              <a:tailEnd/>
            </a:ln>
          </p:spPr>
          <p:txBody>
            <a:bodyPr wrap="none" anchor="ctr"/>
            <a:lstStyle/>
            <a:p>
              <a:endParaRPr lang="ru-RU"/>
            </a:p>
          </p:txBody>
        </p:sp>
        <p:sp>
          <p:nvSpPr>
            <p:cNvPr id="31759" name="Rectangle 6"/>
            <p:cNvSpPr>
              <a:spLocks noChangeArrowheads="1"/>
            </p:cNvSpPr>
            <p:nvPr/>
          </p:nvSpPr>
          <p:spPr bwMode="auto">
            <a:xfrm>
              <a:off x="68" y="4054"/>
              <a:ext cx="1406" cy="227"/>
            </a:xfrm>
            <a:prstGeom prst="rect">
              <a:avLst/>
            </a:prstGeom>
            <a:noFill/>
            <a:ln w="9525">
              <a:noFill/>
              <a:miter lim="800000"/>
              <a:headEnd/>
              <a:tailEnd/>
            </a:ln>
          </p:spPr>
          <p:txBody>
            <a:bodyPr/>
            <a:lstStyle/>
            <a:p>
              <a:pPr marL="342900" indent="-342900" algn="l">
                <a:lnSpc>
                  <a:spcPct val="90000"/>
                </a:lnSpc>
                <a:spcBef>
                  <a:spcPct val="5000"/>
                </a:spcBef>
                <a:buClr>
                  <a:srgbClr val="008000"/>
                </a:buClr>
                <a:buSzPct val="90000"/>
                <a:buFont typeface="Wingdings" pitchFamily="2" charset="2"/>
                <a:buNone/>
              </a:pPr>
              <a:r>
                <a:rPr lang="ru-RU" sz="1400" i="1" dirty="0" smtClean="0">
                  <a:solidFill>
                    <a:schemeClr val="hlink"/>
                  </a:solidFill>
                </a:rPr>
                <a:t>Источник</a:t>
              </a:r>
              <a:r>
                <a:rPr lang="en-US" sz="1400" i="1" dirty="0" smtClean="0">
                  <a:solidFill>
                    <a:schemeClr val="hlink"/>
                  </a:solidFill>
                </a:rPr>
                <a:t>:  </a:t>
              </a:r>
              <a:r>
                <a:rPr lang="en-US" sz="1400" i="1" dirty="0">
                  <a:solidFill>
                    <a:schemeClr val="hlink"/>
                  </a:solidFill>
                </a:rPr>
                <a:t>ISO 50001</a:t>
              </a:r>
              <a:r>
                <a:rPr lang="en-US" sz="1200" i="1" dirty="0">
                  <a:solidFill>
                    <a:schemeClr val="hlink"/>
                  </a:solidFill>
                </a:rPr>
                <a:t> </a:t>
              </a:r>
              <a:endParaRPr lang="en-GB" sz="1200" i="1" dirty="0">
                <a:solidFill>
                  <a:schemeClr val="hlink"/>
                </a:solidFill>
              </a:endParaRPr>
            </a:p>
          </p:txBody>
        </p:sp>
        <p:grpSp>
          <p:nvGrpSpPr>
            <p:cNvPr id="31760" name="Group 13"/>
            <p:cNvGrpSpPr>
              <a:grpSpLocks/>
            </p:cNvGrpSpPr>
            <p:nvPr/>
          </p:nvGrpSpPr>
          <p:grpSpPr bwMode="auto">
            <a:xfrm>
              <a:off x="1203" y="1198"/>
              <a:ext cx="1264" cy="291"/>
              <a:chOff x="883" y="1190"/>
              <a:chExt cx="1487" cy="376"/>
            </a:xfrm>
          </p:grpSpPr>
          <p:sp>
            <p:nvSpPr>
              <p:cNvPr id="262158" name="AutoShape 14"/>
              <p:cNvSpPr>
                <a:spLocks noChangeArrowheads="1"/>
              </p:cNvSpPr>
              <p:nvPr/>
            </p:nvSpPr>
            <p:spPr bwMode="auto">
              <a:xfrm>
                <a:off x="884" y="1203"/>
                <a:ext cx="1486" cy="363"/>
              </a:xfrm>
              <a:prstGeom prst="roundRect">
                <a:avLst>
                  <a:gd name="adj" fmla="val 16667"/>
                </a:avLst>
              </a:prstGeom>
              <a:gradFill rotWithShape="1">
                <a:gsLst>
                  <a:gs pos="0">
                    <a:schemeClr val="bg1"/>
                  </a:gs>
                  <a:gs pos="100000">
                    <a:schemeClr val="bg1">
                      <a:gamma/>
                      <a:shade val="76078"/>
                      <a:invGamma/>
                    </a:schemeClr>
                  </a:gs>
                </a:gsLst>
                <a:lin ang="5400000" scaled="1"/>
              </a:gradFill>
              <a:ln w="9525" algn="ctr">
                <a:solidFill>
                  <a:schemeClr val="bg2"/>
                </a:solidFill>
                <a:round/>
                <a:headEnd/>
                <a:tailEnd/>
              </a:ln>
              <a:effectLst/>
            </p:spPr>
            <p:txBody>
              <a:bodyPr wrap="none" anchor="ctr"/>
              <a:lstStyle/>
              <a:p>
                <a:pPr algn="ctr">
                  <a:defRPr/>
                </a:pPr>
                <a:endParaRPr lang="en-US" sz="1800"/>
              </a:p>
            </p:txBody>
          </p:sp>
          <p:sp>
            <p:nvSpPr>
              <p:cNvPr id="31788" name="Text Box 15"/>
              <p:cNvSpPr txBox="1">
                <a:spLocks noChangeArrowheads="1"/>
              </p:cNvSpPr>
              <p:nvPr/>
            </p:nvSpPr>
            <p:spPr bwMode="auto">
              <a:xfrm>
                <a:off x="883" y="1190"/>
                <a:ext cx="1474" cy="376"/>
              </a:xfrm>
              <a:prstGeom prst="rect">
                <a:avLst/>
              </a:prstGeom>
              <a:noFill/>
              <a:ln w="9525" algn="ctr">
                <a:noFill/>
                <a:miter lim="800000"/>
                <a:headEnd/>
                <a:tailEnd/>
              </a:ln>
            </p:spPr>
            <p:txBody>
              <a:bodyPr wrap="square" lIns="54000">
                <a:spAutoFit/>
              </a:bodyPr>
              <a:lstStyle/>
              <a:p>
                <a:pPr algn="ctr">
                  <a:spcBef>
                    <a:spcPct val="50000"/>
                  </a:spcBef>
                </a:pPr>
                <a:r>
                  <a:rPr lang="ru-RU" sz="1200" b="1" dirty="0" smtClean="0"/>
                  <a:t>Стратегия </a:t>
                </a:r>
                <a:r>
                  <a:rPr lang="ru-RU" sz="1200" b="1" dirty="0" err="1" smtClean="0"/>
                  <a:t>энергоэффективности</a:t>
                </a:r>
                <a:endParaRPr lang="en-US" sz="1200" b="1" dirty="0"/>
              </a:p>
            </p:txBody>
          </p:sp>
        </p:grpSp>
        <p:grpSp>
          <p:nvGrpSpPr>
            <p:cNvPr id="31761" name="Group 16"/>
            <p:cNvGrpSpPr>
              <a:grpSpLocks/>
            </p:cNvGrpSpPr>
            <p:nvPr/>
          </p:nvGrpSpPr>
          <p:grpSpPr bwMode="auto">
            <a:xfrm>
              <a:off x="1202" y="1659"/>
              <a:ext cx="847" cy="280"/>
              <a:chOff x="884" y="1207"/>
              <a:chExt cx="998" cy="363"/>
            </a:xfrm>
          </p:grpSpPr>
          <p:sp>
            <p:nvSpPr>
              <p:cNvPr id="262161" name="AutoShape 17"/>
              <p:cNvSpPr>
                <a:spLocks noChangeArrowheads="1"/>
              </p:cNvSpPr>
              <p:nvPr/>
            </p:nvSpPr>
            <p:spPr bwMode="auto">
              <a:xfrm>
                <a:off x="884" y="1207"/>
                <a:ext cx="998" cy="363"/>
              </a:xfrm>
              <a:prstGeom prst="roundRect">
                <a:avLst>
                  <a:gd name="adj" fmla="val 16667"/>
                </a:avLst>
              </a:prstGeom>
              <a:gradFill rotWithShape="1">
                <a:gsLst>
                  <a:gs pos="0">
                    <a:schemeClr val="bg1"/>
                  </a:gs>
                  <a:gs pos="100000">
                    <a:schemeClr val="bg1">
                      <a:gamma/>
                      <a:shade val="76078"/>
                      <a:invGamma/>
                    </a:schemeClr>
                  </a:gs>
                </a:gsLst>
                <a:lin ang="5400000" scaled="1"/>
              </a:gradFill>
              <a:ln w="9525" algn="ctr">
                <a:solidFill>
                  <a:schemeClr val="bg2"/>
                </a:solidFill>
                <a:round/>
                <a:headEnd/>
                <a:tailEnd/>
              </a:ln>
              <a:effectLst/>
            </p:spPr>
            <p:txBody>
              <a:bodyPr wrap="none" anchor="ctr"/>
              <a:lstStyle/>
              <a:p>
                <a:pPr algn="ctr">
                  <a:defRPr/>
                </a:pPr>
                <a:endParaRPr lang="en-US" sz="1800"/>
              </a:p>
            </p:txBody>
          </p:sp>
          <p:sp>
            <p:nvSpPr>
              <p:cNvPr id="31786" name="Text Box 18"/>
              <p:cNvSpPr txBox="1">
                <a:spLocks noChangeArrowheads="1"/>
              </p:cNvSpPr>
              <p:nvPr/>
            </p:nvSpPr>
            <p:spPr bwMode="auto">
              <a:xfrm>
                <a:off x="929" y="1211"/>
                <a:ext cx="953" cy="274"/>
              </a:xfrm>
              <a:prstGeom prst="rect">
                <a:avLst/>
              </a:prstGeom>
              <a:noFill/>
              <a:ln w="9525" algn="ctr">
                <a:noFill/>
                <a:miter lim="800000"/>
                <a:headEnd/>
                <a:tailEnd/>
              </a:ln>
            </p:spPr>
            <p:txBody>
              <a:bodyPr wrap="square" lIns="18000" rIns="54000">
                <a:spAutoFit/>
              </a:bodyPr>
              <a:lstStyle/>
              <a:p>
                <a:pPr algn="ctr">
                  <a:lnSpc>
                    <a:spcPct val="150000"/>
                  </a:lnSpc>
                  <a:spcBef>
                    <a:spcPct val="50000"/>
                  </a:spcBef>
                </a:pPr>
                <a:r>
                  <a:rPr lang="ru-RU" sz="1200" b="1" dirty="0" smtClean="0"/>
                  <a:t>Планирование</a:t>
                </a:r>
                <a:endParaRPr lang="en-US" sz="1200" b="1" dirty="0"/>
              </a:p>
            </p:txBody>
          </p:sp>
        </p:grpSp>
        <p:grpSp>
          <p:nvGrpSpPr>
            <p:cNvPr id="31762" name="Group 19"/>
            <p:cNvGrpSpPr>
              <a:grpSpLocks/>
            </p:cNvGrpSpPr>
            <p:nvPr/>
          </p:nvGrpSpPr>
          <p:grpSpPr bwMode="auto">
            <a:xfrm>
              <a:off x="1202" y="2116"/>
              <a:ext cx="847" cy="284"/>
              <a:chOff x="884" y="1207"/>
              <a:chExt cx="998" cy="363"/>
            </a:xfrm>
          </p:grpSpPr>
          <p:sp>
            <p:nvSpPr>
              <p:cNvPr id="262164" name="AutoShape 20"/>
              <p:cNvSpPr>
                <a:spLocks noChangeArrowheads="1"/>
              </p:cNvSpPr>
              <p:nvPr/>
            </p:nvSpPr>
            <p:spPr bwMode="auto">
              <a:xfrm>
                <a:off x="884" y="1207"/>
                <a:ext cx="998" cy="363"/>
              </a:xfrm>
              <a:prstGeom prst="roundRect">
                <a:avLst>
                  <a:gd name="adj" fmla="val 16667"/>
                </a:avLst>
              </a:prstGeom>
              <a:gradFill rotWithShape="1">
                <a:gsLst>
                  <a:gs pos="0">
                    <a:schemeClr val="bg1"/>
                  </a:gs>
                  <a:gs pos="100000">
                    <a:schemeClr val="bg1">
                      <a:gamma/>
                      <a:shade val="76078"/>
                      <a:invGamma/>
                    </a:schemeClr>
                  </a:gs>
                </a:gsLst>
                <a:lin ang="5400000" scaled="1"/>
              </a:gradFill>
              <a:ln w="9525" algn="ctr">
                <a:solidFill>
                  <a:schemeClr val="bg2"/>
                </a:solidFill>
                <a:round/>
                <a:headEnd/>
                <a:tailEnd/>
              </a:ln>
              <a:effectLst/>
            </p:spPr>
            <p:txBody>
              <a:bodyPr wrap="none" anchor="ctr"/>
              <a:lstStyle/>
              <a:p>
                <a:pPr algn="ctr">
                  <a:defRPr/>
                </a:pPr>
                <a:endParaRPr lang="en-US" sz="1800"/>
              </a:p>
            </p:txBody>
          </p:sp>
          <p:sp>
            <p:nvSpPr>
              <p:cNvPr id="31784" name="Text Box 21"/>
              <p:cNvSpPr txBox="1">
                <a:spLocks noChangeArrowheads="1"/>
              </p:cNvSpPr>
              <p:nvPr/>
            </p:nvSpPr>
            <p:spPr bwMode="auto">
              <a:xfrm>
                <a:off x="929" y="1288"/>
                <a:ext cx="953" cy="223"/>
              </a:xfrm>
              <a:prstGeom prst="rect">
                <a:avLst/>
              </a:prstGeom>
              <a:noFill/>
              <a:ln w="9525" algn="ctr">
                <a:noFill/>
                <a:miter lim="800000"/>
                <a:headEnd/>
                <a:tailEnd/>
              </a:ln>
            </p:spPr>
            <p:txBody>
              <a:bodyPr wrap="square" lIns="54000">
                <a:spAutoFit/>
              </a:bodyPr>
              <a:lstStyle/>
              <a:p>
                <a:pPr algn="ctr">
                  <a:spcBef>
                    <a:spcPct val="50000"/>
                  </a:spcBef>
                </a:pPr>
                <a:r>
                  <a:rPr lang="ru-RU" sz="1200" b="1" dirty="0" smtClean="0"/>
                  <a:t>Реализация</a:t>
                </a:r>
                <a:endParaRPr lang="en-US" sz="1200" b="1" dirty="0"/>
              </a:p>
            </p:txBody>
          </p:sp>
        </p:grpSp>
        <p:grpSp>
          <p:nvGrpSpPr>
            <p:cNvPr id="31763" name="Group 22"/>
            <p:cNvGrpSpPr>
              <a:grpSpLocks/>
            </p:cNvGrpSpPr>
            <p:nvPr/>
          </p:nvGrpSpPr>
          <p:grpSpPr bwMode="auto">
            <a:xfrm>
              <a:off x="1202" y="2927"/>
              <a:ext cx="874" cy="293"/>
              <a:chOff x="884" y="1207"/>
              <a:chExt cx="1031" cy="378"/>
            </a:xfrm>
          </p:grpSpPr>
          <p:sp>
            <p:nvSpPr>
              <p:cNvPr id="262167" name="AutoShape 23"/>
              <p:cNvSpPr>
                <a:spLocks noChangeArrowheads="1"/>
              </p:cNvSpPr>
              <p:nvPr/>
            </p:nvSpPr>
            <p:spPr bwMode="auto">
              <a:xfrm>
                <a:off x="884" y="1207"/>
                <a:ext cx="998" cy="363"/>
              </a:xfrm>
              <a:prstGeom prst="roundRect">
                <a:avLst>
                  <a:gd name="adj" fmla="val 16667"/>
                </a:avLst>
              </a:prstGeom>
              <a:gradFill rotWithShape="1">
                <a:gsLst>
                  <a:gs pos="0">
                    <a:schemeClr val="bg1"/>
                  </a:gs>
                  <a:gs pos="100000">
                    <a:schemeClr val="bg1">
                      <a:gamma/>
                      <a:shade val="76078"/>
                      <a:invGamma/>
                    </a:schemeClr>
                  </a:gs>
                </a:gsLst>
                <a:lin ang="5400000" scaled="1"/>
              </a:gradFill>
              <a:ln w="9525" algn="ctr">
                <a:solidFill>
                  <a:schemeClr val="bg2"/>
                </a:solidFill>
                <a:round/>
                <a:headEnd/>
                <a:tailEnd/>
              </a:ln>
              <a:effectLst/>
            </p:spPr>
            <p:txBody>
              <a:bodyPr wrap="none" anchor="ctr"/>
              <a:lstStyle/>
              <a:p>
                <a:pPr algn="ctr">
                  <a:defRPr/>
                </a:pPr>
                <a:endParaRPr lang="en-US" sz="1800"/>
              </a:p>
            </p:txBody>
          </p:sp>
          <p:sp>
            <p:nvSpPr>
              <p:cNvPr id="31782" name="Text Box 24"/>
              <p:cNvSpPr txBox="1">
                <a:spLocks noChangeArrowheads="1"/>
              </p:cNvSpPr>
              <p:nvPr/>
            </p:nvSpPr>
            <p:spPr bwMode="auto">
              <a:xfrm>
                <a:off x="961" y="1210"/>
                <a:ext cx="954" cy="375"/>
              </a:xfrm>
              <a:prstGeom prst="rect">
                <a:avLst/>
              </a:prstGeom>
              <a:noFill/>
              <a:ln w="9525" algn="ctr">
                <a:noFill/>
                <a:miter lim="800000"/>
                <a:headEnd/>
                <a:tailEnd/>
              </a:ln>
            </p:spPr>
            <p:txBody>
              <a:bodyPr wrap="square" lIns="54000">
                <a:spAutoFit/>
              </a:bodyPr>
              <a:lstStyle/>
              <a:p>
                <a:pPr algn="ctr">
                  <a:spcBef>
                    <a:spcPct val="50000"/>
                  </a:spcBef>
                </a:pPr>
                <a:r>
                  <a:rPr lang="ru-RU" sz="1200" b="1" dirty="0" smtClean="0"/>
                  <a:t>Комплексная проверка</a:t>
                </a:r>
                <a:endParaRPr lang="en-US" sz="1200" b="1" dirty="0"/>
              </a:p>
            </p:txBody>
          </p:sp>
        </p:grpSp>
        <p:grpSp>
          <p:nvGrpSpPr>
            <p:cNvPr id="31764" name="Group 25"/>
            <p:cNvGrpSpPr>
              <a:grpSpLocks/>
            </p:cNvGrpSpPr>
            <p:nvPr/>
          </p:nvGrpSpPr>
          <p:grpSpPr bwMode="auto">
            <a:xfrm>
              <a:off x="1610" y="3855"/>
              <a:ext cx="1484" cy="341"/>
              <a:chOff x="1973" y="3621"/>
              <a:chExt cx="1484" cy="341"/>
            </a:xfrm>
          </p:grpSpPr>
          <p:sp>
            <p:nvSpPr>
              <p:cNvPr id="262170" name="AutoShape 26"/>
              <p:cNvSpPr>
                <a:spLocks noChangeArrowheads="1"/>
              </p:cNvSpPr>
              <p:nvPr/>
            </p:nvSpPr>
            <p:spPr bwMode="auto">
              <a:xfrm>
                <a:off x="1973" y="3621"/>
                <a:ext cx="1484" cy="317"/>
              </a:xfrm>
              <a:prstGeom prst="roundRect">
                <a:avLst>
                  <a:gd name="adj" fmla="val 16667"/>
                </a:avLst>
              </a:prstGeom>
              <a:gradFill rotWithShape="1">
                <a:gsLst>
                  <a:gs pos="0">
                    <a:schemeClr val="bg1"/>
                  </a:gs>
                  <a:gs pos="100000">
                    <a:schemeClr val="bg1">
                      <a:gamma/>
                      <a:shade val="76078"/>
                      <a:invGamma/>
                    </a:schemeClr>
                  </a:gs>
                </a:gsLst>
                <a:lin ang="5400000" scaled="1"/>
              </a:gradFill>
              <a:ln w="9525" algn="ctr">
                <a:solidFill>
                  <a:schemeClr val="bg2"/>
                </a:solidFill>
                <a:round/>
                <a:headEnd/>
                <a:tailEnd/>
              </a:ln>
              <a:effectLst/>
            </p:spPr>
            <p:txBody>
              <a:bodyPr wrap="none" anchor="ctr"/>
              <a:lstStyle/>
              <a:p>
                <a:pPr algn="ctr">
                  <a:defRPr/>
                </a:pPr>
                <a:endParaRPr lang="en-US" sz="1800"/>
              </a:p>
            </p:txBody>
          </p:sp>
          <p:sp>
            <p:nvSpPr>
              <p:cNvPr id="31780" name="Text Box 27"/>
              <p:cNvSpPr txBox="1">
                <a:spLocks noChangeArrowheads="1"/>
              </p:cNvSpPr>
              <p:nvPr/>
            </p:nvSpPr>
            <p:spPr bwMode="auto">
              <a:xfrm>
                <a:off x="1973" y="3688"/>
                <a:ext cx="1484" cy="274"/>
              </a:xfrm>
              <a:prstGeom prst="rect">
                <a:avLst/>
              </a:prstGeom>
              <a:noFill/>
              <a:ln w="9525" algn="ctr">
                <a:noFill/>
                <a:miter lim="800000"/>
                <a:headEnd/>
                <a:tailEnd/>
              </a:ln>
            </p:spPr>
            <p:txBody>
              <a:bodyPr wrap="square" lIns="54000" tIns="18000" bIns="82800">
                <a:spAutoFit/>
              </a:bodyPr>
              <a:lstStyle/>
              <a:p>
                <a:pPr algn="ctr">
                  <a:lnSpc>
                    <a:spcPct val="90000"/>
                  </a:lnSpc>
                  <a:spcBef>
                    <a:spcPct val="50000"/>
                  </a:spcBef>
                </a:pPr>
                <a:r>
                  <a:rPr lang="ru-RU" sz="1200" b="1" dirty="0" smtClean="0"/>
                  <a:t>Устранение ошибок и превентивные действия</a:t>
                </a:r>
                <a:endParaRPr lang="en-US" sz="1200" b="1" dirty="0"/>
              </a:p>
            </p:txBody>
          </p:sp>
        </p:grpSp>
        <p:grpSp>
          <p:nvGrpSpPr>
            <p:cNvPr id="31765" name="Group 28"/>
            <p:cNvGrpSpPr>
              <a:grpSpLocks/>
            </p:cNvGrpSpPr>
            <p:nvPr/>
          </p:nvGrpSpPr>
          <p:grpSpPr bwMode="auto">
            <a:xfrm>
              <a:off x="72" y="3532"/>
              <a:ext cx="941" cy="363"/>
              <a:chOff x="870" y="1210"/>
              <a:chExt cx="1056" cy="470"/>
            </a:xfrm>
          </p:grpSpPr>
          <p:sp>
            <p:nvSpPr>
              <p:cNvPr id="262173" name="AutoShape 29"/>
              <p:cNvSpPr>
                <a:spLocks noChangeArrowheads="1"/>
              </p:cNvSpPr>
              <p:nvPr/>
            </p:nvSpPr>
            <p:spPr bwMode="auto">
              <a:xfrm>
                <a:off x="883" y="1210"/>
                <a:ext cx="999" cy="470"/>
              </a:xfrm>
              <a:prstGeom prst="roundRect">
                <a:avLst>
                  <a:gd name="adj" fmla="val 16667"/>
                </a:avLst>
              </a:prstGeom>
              <a:gradFill rotWithShape="1">
                <a:gsLst>
                  <a:gs pos="0">
                    <a:schemeClr val="bg1"/>
                  </a:gs>
                  <a:gs pos="100000">
                    <a:schemeClr val="bg1">
                      <a:gamma/>
                      <a:shade val="76078"/>
                      <a:invGamma/>
                    </a:schemeClr>
                  </a:gs>
                </a:gsLst>
                <a:lin ang="5400000" scaled="1"/>
              </a:gradFill>
              <a:ln w="9525" algn="ctr">
                <a:solidFill>
                  <a:schemeClr val="bg2"/>
                </a:solidFill>
                <a:round/>
                <a:headEnd/>
                <a:tailEnd/>
              </a:ln>
              <a:effectLst/>
            </p:spPr>
            <p:txBody>
              <a:bodyPr wrap="none" anchor="ctr"/>
              <a:lstStyle/>
              <a:p>
                <a:pPr algn="ctr">
                  <a:defRPr/>
                </a:pPr>
                <a:endParaRPr lang="en-US" sz="1800"/>
              </a:p>
            </p:txBody>
          </p:sp>
          <p:sp>
            <p:nvSpPr>
              <p:cNvPr id="31778" name="Text Box 30"/>
              <p:cNvSpPr txBox="1">
                <a:spLocks noChangeArrowheads="1"/>
              </p:cNvSpPr>
              <p:nvPr/>
            </p:nvSpPr>
            <p:spPr bwMode="auto">
              <a:xfrm>
                <a:off x="870" y="1274"/>
                <a:ext cx="1056" cy="377"/>
              </a:xfrm>
              <a:prstGeom prst="rect">
                <a:avLst/>
              </a:prstGeom>
              <a:noFill/>
              <a:ln w="9525" algn="ctr">
                <a:noFill/>
                <a:miter lim="800000"/>
                <a:headEnd/>
                <a:tailEnd/>
              </a:ln>
            </p:spPr>
            <p:txBody>
              <a:bodyPr wrap="square" lIns="54000">
                <a:spAutoFit/>
              </a:bodyPr>
              <a:lstStyle/>
              <a:p>
                <a:pPr algn="ctr">
                  <a:spcBef>
                    <a:spcPct val="50000"/>
                  </a:spcBef>
                </a:pPr>
                <a:r>
                  <a:rPr lang="ru-RU" sz="1200" b="1" dirty="0" smtClean="0"/>
                  <a:t>Внутренний аудит </a:t>
                </a:r>
                <a:endParaRPr lang="en-US" sz="1200" b="1" dirty="0"/>
              </a:p>
            </p:txBody>
          </p:sp>
        </p:grpSp>
        <p:grpSp>
          <p:nvGrpSpPr>
            <p:cNvPr id="31766" name="Group 31"/>
            <p:cNvGrpSpPr>
              <a:grpSpLocks/>
            </p:cNvGrpSpPr>
            <p:nvPr/>
          </p:nvGrpSpPr>
          <p:grpSpPr bwMode="auto">
            <a:xfrm>
              <a:off x="68" y="1778"/>
              <a:ext cx="817" cy="447"/>
              <a:chOff x="884" y="1202"/>
              <a:chExt cx="998" cy="579"/>
            </a:xfrm>
          </p:grpSpPr>
          <p:sp>
            <p:nvSpPr>
              <p:cNvPr id="262176" name="AutoShape 32"/>
              <p:cNvSpPr>
                <a:spLocks noChangeArrowheads="1"/>
              </p:cNvSpPr>
              <p:nvPr/>
            </p:nvSpPr>
            <p:spPr bwMode="auto">
              <a:xfrm>
                <a:off x="884" y="1207"/>
                <a:ext cx="998" cy="574"/>
              </a:xfrm>
              <a:prstGeom prst="roundRect">
                <a:avLst>
                  <a:gd name="adj" fmla="val 16667"/>
                </a:avLst>
              </a:prstGeom>
              <a:gradFill rotWithShape="1">
                <a:gsLst>
                  <a:gs pos="0">
                    <a:schemeClr val="bg1"/>
                  </a:gs>
                  <a:gs pos="100000">
                    <a:schemeClr val="bg1">
                      <a:gamma/>
                      <a:shade val="76078"/>
                      <a:invGamma/>
                    </a:schemeClr>
                  </a:gs>
                </a:gsLst>
                <a:lin ang="5400000" scaled="1"/>
              </a:gradFill>
              <a:ln w="9525" algn="ctr">
                <a:solidFill>
                  <a:schemeClr val="bg2"/>
                </a:solidFill>
                <a:round/>
                <a:headEnd/>
                <a:tailEnd/>
              </a:ln>
              <a:effectLst/>
            </p:spPr>
            <p:txBody>
              <a:bodyPr wrap="none" anchor="ctr"/>
              <a:lstStyle/>
              <a:p>
                <a:pPr algn="ctr">
                  <a:defRPr/>
                </a:pPr>
                <a:endParaRPr lang="en-US" sz="1800"/>
              </a:p>
            </p:txBody>
          </p:sp>
          <p:sp>
            <p:nvSpPr>
              <p:cNvPr id="31776" name="Text Box 33"/>
              <p:cNvSpPr txBox="1">
                <a:spLocks noChangeArrowheads="1"/>
              </p:cNvSpPr>
              <p:nvPr/>
            </p:nvSpPr>
            <p:spPr bwMode="auto">
              <a:xfrm>
                <a:off x="906" y="1202"/>
                <a:ext cx="953" cy="527"/>
              </a:xfrm>
              <a:prstGeom prst="rect">
                <a:avLst/>
              </a:prstGeom>
              <a:noFill/>
              <a:ln w="9525" algn="ctr">
                <a:noFill/>
                <a:miter lim="800000"/>
                <a:headEnd/>
                <a:tailEnd/>
              </a:ln>
            </p:spPr>
            <p:txBody>
              <a:bodyPr lIns="54000">
                <a:spAutoFit/>
              </a:bodyPr>
              <a:lstStyle/>
              <a:p>
                <a:pPr algn="ctr"/>
                <a:r>
                  <a:rPr lang="ru-RU" sz="1200" b="1" dirty="0" smtClean="0"/>
                  <a:t>Анализ результатов, отчет </a:t>
                </a:r>
                <a:r>
                  <a:rPr lang="ru-RU" sz="1200" b="1" dirty="0" err="1" smtClean="0"/>
                  <a:t>ность</a:t>
                </a:r>
                <a:r>
                  <a:rPr lang="ru-RU" sz="1200" b="1" dirty="0" smtClean="0"/>
                  <a:t> </a:t>
                </a:r>
                <a:endParaRPr lang="en-US" sz="1200" b="1" dirty="0"/>
              </a:p>
            </p:txBody>
          </p:sp>
        </p:grpSp>
        <p:sp>
          <p:nvSpPr>
            <p:cNvPr id="262178" name="AutoShape 34"/>
            <p:cNvSpPr>
              <a:spLocks noChangeArrowheads="1"/>
            </p:cNvSpPr>
            <p:nvPr/>
          </p:nvSpPr>
          <p:spPr bwMode="auto">
            <a:xfrm rot="15078169">
              <a:off x="960" y="2380"/>
              <a:ext cx="1301" cy="1361"/>
            </a:xfrm>
            <a:custGeom>
              <a:avLst/>
              <a:gdLst>
                <a:gd name="G0" fmla="+- -2499877 0 0"/>
                <a:gd name="G1" fmla="+- 4056435 0 0"/>
                <a:gd name="G2" fmla="+- -2499877 0 4056435"/>
                <a:gd name="G3" fmla="+- 10800 0 0"/>
                <a:gd name="G4" fmla="+- 0 0 -2499877"/>
                <a:gd name="T0" fmla="*/ 360 256 1"/>
                <a:gd name="T1" fmla="*/ 0 256 1"/>
                <a:gd name="G5" fmla="+- G2 T0 T1"/>
                <a:gd name="G6" fmla="?: G2 G2 G5"/>
                <a:gd name="G7" fmla="+- 0 0 G6"/>
                <a:gd name="G8" fmla="+- 8483 0 0"/>
                <a:gd name="G9" fmla="+- 0 0 4056435"/>
                <a:gd name="G10" fmla="+- 8483 0 2700"/>
                <a:gd name="G11" fmla="cos G10 -2499877"/>
                <a:gd name="G12" fmla="sin G10 -2499877"/>
                <a:gd name="G13" fmla="cos 13500 -2499877"/>
                <a:gd name="G14" fmla="sin 13500 -2499877"/>
                <a:gd name="G15" fmla="+- G11 10800 0"/>
                <a:gd name="G16" fmla="+- G12 10800 0"/>
                <a:gd name="G17" fmla="+- G13 10800 0"/>
                <a:gd name="G18" fmla="+- G14 10800 0"/>
                <a:gd name="G19" fmla="*/ 8483 1 2"/>
                <a:gd name="G20" fmla="+- G19 5400 0"/>
                <a:gd name="G21" fmla="cos G20 -2499877"/>
                <a:gd name="G22" fmla="sin G20 -2499877"/>
                <a:gd name="G23" fmla="+- G21 10800 0"/>
                <a:gd name="G24" fmla="+- G12 G23 G22"/>
                <a:gd name="G25" fmla="+- G22 G23 G11"/>
                <a:gd name="G26" fmla="cos 10800 -2499877"/>
                <a:gd name="G27" fmla="sin 10800 -2499877"/>
                <a:gd name="G28" fmla="cos 8483 -2499877"/>
                <a:gd name="G29" fmla="sin 8483 -2499877"/>
                <a:gd name="G30" fmla="+- G26 10800 0"/>
                <a:gd name="G31" fmla="+- G27 10800 0"/>
                <a:gd name="G32" fmla="+- G28 10800 0"/>
                <a:gd name="G33" fmla="+- G29 10800 0"/>
                <a:gd name="G34" fmla="+- G19 5400 0"/>
                <a:gd name="G35" fmla="cos G34 4056435"/>
                <a:gd name="G36" fmla="sin G34 4056435"/>
                <a:gd name="G37" fmla="+/ 4056435 -2499877 2"/>
                <a:gd name="T2" fmla="*/ 180 256 1"/>
                <a:gd name="T3" fmla="*/ 0 256 1"/>
                <a:gd name="G38" fmla="+- G37 T2 T3"/>
                <a:gd name="G39" fmla="?: G2 G37 G38"/>
                <a:gd name="G40" fmla="cos 10800 G39"/>
                <a:gd name="G41" fmla="sin 10800 G39"/>
                <a:gd name="G42" fmla="cos 8483 G39"/>
                <a:gd name="G43" fmla="sin 8483 G39"/>
                <a:gd name="G44" fmla="+- G40 10800 0"/>
                <a:gd name="G45" fmla="+- G41 10800 0"/>
                <a:gd name="G46" fmla="+- G42 10800 0"/>
                <a:gd name="G47" fmla="+- G43 10800 0"/>
                <a:gd name="G48" fmla="+- G35 10800 0"/>
                <a:gd name="G49" fmla="+- G36 10800 0"/>
                <a:gd name="T4" fmla="*/ 231 w 21600"/>
                <a:gd name="T5" fmla="*/ 8577 h 21600"/>
                <a:gd name="T6" fmla="*/ 15342 w 21600"/>
                <a:gd name="T7" fmla="*/ 19305 h 21600"/>
                <a:gd name="T8" fmla="*/ 2498 w 21600"/>
                <a:gd name="T9" fmla="*/ 9054 h 21600"/>
                <a:gd name="T10" fmla="*/ 21417 w 21600"/>
                <a:gd name="T11" fmla="*/ 2461 h 21600"/>
                <a:gd name="T12" fmla="*/ 20766 w 21600"/>
                <a:gd name="T13" fmla="*/ 7878 h 21600"/>
                <a:gd name="T14" fmla="*/ 15348 w 21600"/>
                <a:gd name="T15" fmla="*/ 722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471" y="5560"/>
                  </a:moveTo>
                  <a:cubicBezTo>
                    <a:pt x="15863" y="3512"/>
                    <a:pt x="13403" y="2317"/>
                    <a:pt x="10800" y="2317"/>
                  </a:cubicBezTo>
                  <a:cubicBezTo>
                    <a:pt x="6114" y="2317"/>
                    <a:pt x="2317" y="6114"/>
                    <a:pt x="2317" y="10800"/>
                  </a:cubicBezTo>
                  <a:cubicBezTo>
                    <a:pt x="2317" y="15485"/>
                    <a:pt x="6114" y="19283"/>
                    <a:pt x="10800" y="19283"/>
                  </a:cubicBezTo>
                  <a:cubicBezTo>
                    <a:pt x="12193" y="19283"/>
                    <a:pt x="13566" y="18939"/>
                    <a:pt x="14796" y="18282"/>
                  </a:cubicBezTo>
                  <a:lnTo>
                    <a:pt x="15887" y="20326"/>
                  </a:lnTo>
                  <a:cubicBezTo>
                    <a:pt x="14322" y="21162"/>
                    <a:pt x="12574" y="21599"/>
                    <a:pt x="10800" y="21600"/>
                  </a:cubicBezTo>
                  <a:cubicBezTo>
                    <a:pt x="4835" y="21600"/>
                    <a:pt x="0" y="16764"/>
                    <a:pt x="0" y="10800"/>
                  </a:cubicBezTo>
                  <a:cubicBezTo>
                    <a:pt x="0" y="4835"/>
                    <a:pt x="4835" y="0"/>
                    <a:pt x="10800" y="0"/>
                  </a:cubicBezTo>
                  <a:cubicBezTo>
                    <a:pt x="14114" y="-1"/>
                    <a:pt x="17246" y="1522"/>
                    <a:pt x="19293" y="4129"/>
                  </a:cubicBezTo>
                  <a:lnTo>
                    <a:pt x="21417" y="2461"/>
                  </a:lnTo>
                  <a:lnTo>
                    <a:pt x="20766" y="7878"/>
                  </a:lnTo>
                  <a:lnTo>
                    <a:pt x="15348" y="7228"/>
                  </a:lnTo>
                  <a:lnTo>
                    <a:pt x="17471" y="5560"/>
                  </a:lnTo>
                  <a:close/>
                </a:path>
              </a:pathLst>
            </a:custGeom>
            <a:gradFill rotWithShape="1">
              <a:gsLst>
                <a:gs pos="0">
                  <a:schemeClr val="bg1">
                    <a:gamma/>
                    <a:shade val="76078"/>
                    <a:invGamma/>
                  </a:schemeClr>
                </a:gs>
                <a:gs pos="50000">
                  <a:schemeClr val="bg1"/>
                </a:gs>
                <a:gs pos="100000">
                  <a:schemeClr val="bg1">
                    <a:gamma/>
                    <a:shade val="76078"/>
                    <a:invGamma/>
                  </a:schemeClr>
                </a:gs>
              </a:gsLst>
              <a:lin ang="5400000" scaled="1"/>
            </a:gradFill>
            <a:ln w="9525" algn="ctr">
              <a:solidFill>
                <a:schemeClr val="bg2"/>
              </a:solidFill>
              <a:miter lim="800000"/>
              <a:headEnd/>
              <a:tailEnd/>
            </a:ln>
            <a:effectLst/>
          </p:spPr>
          <p:txBody>
            <a:bodyPr wrap="none" anchor="ctr"/>
            <a:lstStyle/>
            <a:p>
              <a:pPr algn="ctr">
                <a:defRPr/>
              </a:pPr>
              <a:endParaRPr lang="en-US" sz="1800"/>
            </a:p>
          </p:txBody>
        </p:sp>
        <p:grpSp>
          <p:nvGrpSpPr>
            <p:cNvPr id="31768" name="Group 35"/>
            <p:cNvGrpSpPr>
              <a:grpSpLocks/>
            </p:cNvGrpSpPr>
            <p:nvPr/>
          </p:nvGrpSpPr>
          <p:grpSpPr bwMode="auto">
            <a:xfrm>
              <a:off x="2336" y="3302"/>
              <a:ext cx="1043" cy="435"/>
              <a:chOff x="2336" y="3256"/>
              <a:chExt cx="1043" cy="435"/>
            </a:xfrm>
          </p:grpSpPr>
          <p:sp>
            <p:nvSpPr>
              <p:cNvPr id="262180" name="AutoShape 36"/>
              <p:cNvSpPr>
                <a:spLocks noChangeArrowheads="1"/>
              </p:cNvSpPr>
              <p:nvPr/>
            </p:nvSpPr>
            <p:spPr bwMode="auto">
              <a:xfrm>
                <a:off x="2336" y="3256"/>
                <a:ext cx="1043" cy="434"/>
              </a:xfrm>
              <a:prstGeom prst="roundRect">
                <a:avLst>
                  <a:gd name="adj" fmla="val 16667"/>
                </a:avLst>
              </a:prstGeom>
              <a:gradFill rotWithShape="1">
                <a:gsLst>
                  <a:gs pos="0">
                    <a:schemeClr val="bg1"/>
                  </a:gs>
                  <a:gs pos="100000">
                    <a:schemeClr val="bg1">
                      <a:gamma/>
                      <a:shade val="76078"/>
                      <a:invGamma/>
                    </a:schemeClr>
                  </a:gs>
                </a:gsLst>
                <a:lin ang="5400000" scaled="1"/>
              </a:gradFill>
              <a:ln w="9525" algn="ctr">
                <a:solidFill>
                  <a:schemeClr val="bg2"/>
                </a:solidFill>
                <a:round/>
                <a:headEnd/>
                <a:tailEnd/>
              </a:ln>
              <a:effectLst/>
            </p:spPr>
            <p:txBody>
              <a:bodyPr wrap="none" anchor="ctr"/>
              <a:lstStyle/>
              <a:p>
                <a:pPr algn="ctr">
                  <a:defRPr/>
                </a:pPr>
                <a:endParaRPr lang="en-US" sz="1800"/>
              </a:p>
            </p:txBody>
          </p:sp>
          <p:sp>
            <p:nvSpPr>
              <p:cNvPr id="31774" name="Text Box 37"/>
              <p:cNvSpPr txBox="1">
                <a:spLocks noChangeArrowheads="1"/>
              </p:cNvSpPr>
              <p:nvPr/>
            </p:nvSpPr>
            <p:spPr bwMode="auto">
              <a:xfrm>
                <a:off x="2371" y="3295"/>
                <a:ext cx="1008" cy="396"/>
              </a:xfrm>
              <a:prstGeom prst="rect">
                <a:avLst/>
              </a:prstGeom>
              <a:noFill/>
              <a:ln w="9525" algn="ctr">
                <a:noFill/>
                <a:miter lim="800000"/>
                <a:headEnd/>
                <a:tailEnd/>
              </a:ln>
            </p:spPr>
            <p:txBody>
              <a:bodyPr lIns="54000" tIns="18000" bIns="82800">
                <a:spAutoFit/>
              </a:bodyPr>
              <a:lstStyle/>
              <a:p>
                <a:pPr algn="ctr">
                  <a:lnSpc>
                    <a:spcPct val="95000"/>
                  </a:lnSpc>
                </a:pPr>
                <a:r>
                  <a:rPr lang="ru-RU" sz="1200" b="1" dirty="0" smtClean="0"/>
                  <a:t>Наблюдение и анализ процесса выполнения работ</a:t>
                </a:r>
                <a:endParaRPr lang="en-US" sz="1200" b="1" dirty="0"/>
              </a:p>
            </p:txBody>
          </p:sp>
        </p:grpSp>
        <p:sp>
          <p:nvSpPr>
            <p:cNvPr id="31769" name="Line 38"/>
            <p:cNvSpPr>
              <a:spLocks noChangeShapeType="1"/>
            </p:cNvSpPr>
            <p:nvPr/>
          </p:nvSpPr>
          <p:spPr bwMode="auto">
            <a:xfrm>
              <a:off x="476" y="2070"/>
              <a:ext cx="0" cy="998"/>
            </a:xfrm>
            <a:prstGeom prst="line">
              <a:avLst/>
            </a:prstGeom>
            <a:noFill/>
            <a:ln w="19050">
              <a:solidFill>
                <a:schemeClr val="bg2"/>
              </a:solidFill>
              <a:round/>
              <a:headEnd/>
              <a:tailEnd/>
            </a:ln>
          </p:spPr>
          <p:txBody>
            <a:bodyPr wrap="none" anchor="ctr"/>
            <a:lstStyle/>
            <a:p>
              <a:endParaRPr lang="ru-RU"/>
            </a:p>
          </p:txBody>
        </p:sp>
        <p:sp>
          <p:nvSpPr>
            <p:cNvPr id="31770" name="Line 39"/>
            <p:cNvSpPr>
              <a:spLocks noChangeShapeType="1"/>
            </p:cNvSpPr>
            <p:nvPr/>
          </p:nvSpPr>
          <p:spPr bwMode="auto">
            <a:xfrm rot="-5400000">
              <a:off x="839" y="981"/>
              <a:ext cx="0" cy="726"/>
            </a:xfrm>
            <a:prstGeom prst="line">
              <a:avLst/>
            </a:prstGeom>
            <a:noFill/>
            <a:ln w="19050">
              <a:solidFill>
                <a:schemeClr val="bg2"/>
              </a:solidFill>
              <a:round/>
              <a:headEnd/>
              <a:tailEnd type="triangle" w="med" len="med"/>
            </a:ln>
          </p:spPr>
          <p:txBody>
            <a:bodyPr wrap="none" anchor="ctr"/>
            <a:lstStyle/>
            <a:p>
              <a:endParaRPr lang="ru-RU"/>
            </a:p>
          </p:txBody>
        </p:sp>
        <p:sp>
          <p:nvSpPr>
            <p:cNvPr id="31771" name="Line 40"/>
            <p:cNvSpPr>
              <a:spLocks noChangeShapeType="1"/>
            </p:cNvSpPr>
            <p:nvPr/>
          </p:nvSpPr>
          <p:spPr bwMode="auto">
            <a:xfrm rot="-5400000">
              <a:off x="703" y="2841"/>
              <a:ext cx="0" cy="454"/>
            </a:xfrm>
            <a:prstGeom prst="line">
              <a:avLst/>
            </a:prstGeom>
            <a:noFill/>
            <a:ln w="19050">
              <a:solidFill>
                <a:schemeClr val="bg2"/>
              </a:solidFill>
              <a:round/>
              <a:headEnd/>
              <a:tailEnd/>
            </a:ln>
          </p:spPr>
          <p:txBody>
            <a:bodyPr wrap="none" anchor="ctr"/>
            <a:lstStyle/>
            <a:p>
              <a:endParaRPr lang="ru-RU"/>
            </a:p>
          </p:txBody>
        </p:sp>
        <p:sp>
          <p:nvSpPr>
            <p:cNvPr id="31772" name="Rectangle 6"/>
            <p:cNvSpPr>
              <a:spLocks noChangeArrowheads="1"/>
            </p:cNvSpPr>
            <p:nvPr/>
          </p:nvSpPr>
          <p:spPr bwMode="auto">
            <a:xfrm>
              <a:off x="257" y="1173"/>
              <a:ext cx="946" cy="171"/>
            </a:xfrm>
            <a:prstGeom prst="rect">
              <a:avLst/>
            </a:prstGeom>
            <a:noFill/>
            <a:ln w="9525">
              <a:noFill/>
              <a:miter lim="800000"/>
              <a:headEnd/>
              <a:tailEnd/>
            </a:ln>
          </p:spPr>
          <p:txBody>
            <a:bodyPr/>
            <a:lstStyle/>
            <a:p>
              <a:pPr algn="l">
                <a:lnSpc>
                  <a:spcPct val="90000"/>
                </a:lnSpc>
                <a:spcBef>
                  <a:spcPct val="5000"/>
                </a:spcBef>
                <a:buClr>
                  <a:srgbClr val="008000"/>
                </a:buClr>
                <a:buSzPct val="90000"/>
                <a:buFont typeface="Wingdings" pitchFamily="2" charset="2"/>
                <a:buNone/>
              </a:pPr>
              <a:r>
                <a:rPr lang="ru-RU" sz="1200" b="1" dirty="0" smtClean="0"/>
                <a:t>Модернизация</a:t>
              </a:r>
              <a:r>
                <a:rPr lang="en-US" sz="1200" b="1" dirty="0" smtClean="0"/>
                <a:t> </a:t>
              </a:r>
              <a:endParaRPr lang="en-GB" sz="1200" b="1" dirty="0"/>
            </a:p>
          </p:txBody>
        </p:sp>
      </p:grpSp>
      <p:sp>
        <p:nvSpPr>
          <p:cNvPr id="31749" name="Rectangle 1027"/>
          <p:cNvSpPr>
            <a:spLocks noChangeArrowheads="1"/>
          </p:cNvSpPr>
          <p:nvPr/>
        </p:nvSpPr>
        <p:spPr bwMode="auto">
          <a:xfrm>
            <a:off x="3887788" y="3341688"/>
            <a:ext cx="5256212" cy="1584325"/>
          </a:xfrm>
          <a:prstGeom prst="rect">
            <a:avLst/>
          </a:prstGeom>
          <a:noFill/>
          <a:ln w="9525">
            <a:noFill/>
            <a:miter lim="800000"/>
            <a:headEnd/>
            <a:tailEnd/>
          </a:ln>
        </p:spPr>
        <p:txBody>
          <a:bodyPr/>
          <a:lstStyle/>
          <a:p>
            <a:pPr marL="342900" indent="-342900" algn="l">
              <a:lnSpc>
                <a:spcPct val="95000"/>
              </a:lnSpc>
              <a:spcBef>
                <a:spcPct val="70000"/>
              </a:spcBef>
              <a:buClr>
                <a:schemeClr val="hlink"/>
              </a:buClr>
              <a:buFont typeface="Wingdings" pitchFamily="2" charset="2"/>
              <a:buChar char="ü"/>
            </a:pPr>
            <a:r>
              <a:rPr lang="ru-RU" sz="1800" dirty="0" smtClean="0"/>
              <a:t>Внедрение стандарта гарантирует: </a:t>
            </a:r>
            <a:endParaRPr lang="en-IE" sz="1800" dirty="0"/>
          </a:p>
          <a:p>
            <a:pPr marL="742950" lvl="1" indent="-285750" algn="l">
              <a:lnSpc>
                <a:spcPct val="95000"/>
              </a:lnSpc>
              <a:spcBef>
                <a:spcPct val="50000"/>
              </a:spcBef>
              <a:buClr>
                <a:schemeClr val="hlink"/>
              </a:buClr>
              <a:buFontTx/>
              <a:buChar char="•"/>
            </a:pPr>
            <a:r>
              <a:rPr lang="ru-RU" sz="1600" dirty="0" smtClean="0"/>
              <a:t>Самостоятельную квалифицированную оценку </a:t>
            </a:r>
            <a:r>
              <a:rPr lang="ru-RU" sz="1600" dirty="0" err="1" smtClean="0"/>
              <a:t>энергоэффективности</a:t>
            </a:r>
            <a:r>
              <a:rPr lang="ru-RU" sz="1600" dirty="0" smtClean="0"/>
              <a:t> производства и стандартизированный отчет для внешних организаций</a:t>
            </a:r>
            <a:endParaRPr lang="en-IE" sz="1600" dirty="0"/>
          </a:p>
          <a:p>
            <a:pPr marL="742950" lvl="1" indent="-285750" algn="l">
              <a:lnSpc>
                <a:spcPct val="95000"/>
              </a:lnSpc>
              <a:spcBef>
                <a:spcPct val="50000"/>
              </a:spcBef>
              <a:buClr>
                <a:schemeClr val="hlink"/>
              </a:buClr>
              <a:buFontTx/>
              <a:buChar char="•"/>
            </a:pPr>
            <a:r>
              <a:rPr lang="ru-RU" sz="1600" b="1" dirty="0" smtClean="0"/>
              <a:t>Сертификация </a:t>
            </a:r>
            <a:r>
              <a:rPr lang="ru-RU" sz="1600" dirty="0" smtClean="0"/>
              <a:t>сторонней организацией</a:t>
            </a:r>
            <a:endParaRPr lang="de-DE" altLang="ja-JP" sz="1600" dirty="0">
              <a:ea typeface="MS PGothic" pitchFamily="34" charset="-128"/>
            </a:endParaRPr>
          </a:p>
        </p:txBody>
      </p:sp>
      <p:sp>
        <p:nvSpPr>
          <p:cNvPr id="31750" name="Rectangle 2"/>
          <p:cNvSpPr>
            <a:spLocks noChangeArrowheads="1"/>
          </p:cNvSpPr>
          <p:nvPr/>
        </p:nvSpPr>
        <p:spPr bwMode="auto">
          <a:xfrm>
            <a:off x="155575" y="800100"/>
            <a:ext cx="8870950" cy="982663"/>
          </a:xfrm>
          <a:prstGeom prst="rect">
            <a:avLst/>
          </a:prstGeom>
          <a:noFill/>
          <a:ln w="9525">
            <a:noFill/>
            <a:miter lim="800000"/>
            <a:headEnd/>
            <a:tailEnd/>
          </a:ln>
        </p:spPr>
        <p:txBody>
          <a:bodyPr/>
          <a:lstStyle/>
          <a:p>
            <a:pPr algn="ctr">
              <a:lnSpc>
                <a:spcPct val="90000"/>
              </a:lnSpc>
            </a:pPr>
            <a:r>
              <a:rPr lang="ru-RU" sz="3200" dirty="0" smtClean="0">
                <a:solidFill>
                  <a:srgbClr val="2F93D1"/>
                </a:solidFill>
              </a:rPr>
              <a:t>Системы </a:t>
            </a:r>
            <a:r>
              <a:rPr lang="ru-RU" sz="3200" dirty="0" err="1" smtClean="0">
                <a:solidFill>
                  <a:srgbClr val="2F93D1"/>
                </a:solidFill>
              </a:rPr>
              <a:t>энергоменеджмента</a:t>
            </a:r>
            <a:r>
              <a:rPr lang="ru-RU" sz="3200" dirty="0" smtClean="0">
                <a:solidFill>
                  <a:srgbClr val="2F93D1"/>
                </a:solidFill>
              </a:rPr>
              <a:t> </a:t>
            </a:r>
          </a:p>
          <a:p>
            <a:pPr algn="ctr">
              <a:lnSpc>
                <a:spcPct val="90000"/>
              </a:lnSpc>
            </a:pPr>
            <a:r>
              <a:rPr lang="ru-RU" sz="3200" dirty="0" smtClean="0">
                <a:solidFill>
                  <a:srgbClr val="2F93D1"/>
                </a:solidFill>
              </a:rPr>
              <a:t>и стандарт </a:t>
            </a:r>
            <a:r>
              <a:rPr lang="en-US" sz="3200" dirty="0" smtClean="0">
                <a:solidFill>
                  <a:srgbClr val="2F93D1"/>
                </a:solidFill>
              </a:rPr>
              <a:t>ISO </a:t>
            </a:r>
            <a:r>
              <a:rPr lang="en-US" sz="3200" dirty="0">
                <a:solidFill>
                  <a:srgbClr val="2F93D1"/>
                </a:solidFill>
              </a:rPr>
              <a:t>50001</a:t>
            </a:r>
          </a:p>
        </p:txBody>
      </p:sp>
      <p:pic>
        <p:nvPicPr>
          <p:cNvPr id="31751" name="Picture 9" descr="C:\Documents and Settings\SackdaS\Desktop\2011\Unido_E_black.jpg"/>
          <p:cNvPicPr>
            <a:picLocks noChangeAspect="1" noChangeArrowheads="1"/>
          </p:cNvPicPr>
          <p:nvPr/>
        </p:nvPicPr>
        <p:blipFill>
          <a:blip r:embed="rId3"/>
          <a:srcRect/>
          <a:stretch>
            <a:fillRect/>
          </a:stretch>
        </p:blipFill>
        <p:spPr bwMode="auto">
          <a:xfrm>
            <a:off x="9525" y="28575"/>
            <a:ext cx="3427413" cy="638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Headline"/>
          <p:cNvSpPr>
            <a:spLocks noGrp="1" noChangeArrowheads="1"/>
          </p:cNvSpPr>
          <p:nvPr>
            <p:ph type="title" idx="4294967295"/>
          </p:nvPr>
        </p:nvSpPr>
        <p:spPr>
          <a:xfrm>
            <a:off x="79375" y="785813"/>
            <a:ext cx="9064625" cy="565150"/>
          </a:xfrm>
        </p:spPr>
        <p:txBody>
          <a:bodyPr lIns="0" tIns="0" rIns="0" bIns="0" anchor="t"/>
          <a:lstStyle/>
          <a:p>
            <a:pPr eaLnBrk="1" hangingPunct="1"/>
            <a:r>
              <a:rPr lang="ru-RU" dirty="0" smtClean="0">
                <a:latin typeface="Arial" pitchFamily="34" charset="0"/>
              </a:rPr>
              <a:t>Программа ЮНИДО </a:t>
            </a:r>
            <a:r>
              <a:rPr lang="en-US" dirty="0" err="1" smtClean="0">
                <a:latin typeface="Arial" pitchFamily="34" charset="0"/>
              </a:rPr>
              <a:t>EnMS</a:t>
            </a:r>
            <a:r>
              <a:rPr lang="en-US" dirty="0" smtClean="0">
                <a:latin typeface="Arial" pitchFamily="34" charset="0"/>
              </a:rPr>
              <a:t>/ISO 50001</a:t>
            </a:r>
          </a:p>
        </p:txBody>
      </p:sp>
      <p:sp>
        <p:nvSpPr>
          <p:cNvPr id="32771" name="Content Placeholder 5"/>
          <p:cNvSpPr>
            <a:spLocks/>
          </p:cNvSpPr>
          <p:nvPr/>
        </p:nvSpPr>
        <p:spPr bwMode="auto">
          <a:xfrm>
            <a:off x="252413" y="1171575"/>
            <a:ext cx="8640762" cy="927100"/>
          </a:xfrm>
          <a:prstGeom prst="rect">
            <a:avLst/>
          </a:prstGeom>
          <a:noFill/>
          <a:ln w="9525">
            <a:noFill/>
            <a:miter lim="800000"/>
            <a:headEnd/>
            <a:tailEnd/>
          </a:ln>
        </p:spPr>
        <p:txBody>
          <a:bodyPr/>
          <a:lstStyle/>
          <a:p>
            <a:pPr marL="742950" lvl="1" indent="-285750" algn="l" eaLnBrk="0" hangingPunct="0">
              <a:lnSpc>
                <a:spcPct val="90000"/>
              </a:lnSpc>
              <a:spcBef>
                <a:spcPct val="30000"/>
              </a:spcBef>
              <a:buSzPct val="130000"/>
              <a:buFont typeface="Wingdings" pitchFamily="2" charset="2"/>
              <a:buNone/>
            </a:pPr>
            <a:endParaRPr lang="en-US" sz="1200" dirty="0">
              <a:ea typeface="MS PGothic" pitchFamily="34" charset="-128"/>
            </a:endParaRPr>
          </a:p>
          <a:p>
            <a:pPr marL="342900" indent="-342900" algn="ctr" eaLnBrk="0" hangingPunct="0">
              <a:lnSpc>
                <a:spcPct val="85000"/>
              </a:lnSpc>
              <a:buFont typeface="Wingdings" pitchFamily="2" charset="2"/>
              <a:buNone/>
            </a:pPr>
            <a:r>
              <a:rPr lang="ru-RU" sz="2000" b="1" dirty="0" smtClean="0">
                <a:ea typeface="MS PGothic" pitchFamily="34" charset="-128"/>
              </a:rPr>
              <a:t>Действует в 1</a:t>
            </a:r>
            <a:r>
              <a:rPr lang="en-US" sz="2000" b="1" dirty="0" smtClean="0">
                <a:ea typeface="MS PGothic" pitchFamily="34" charset="-128"/>
              </a:rPr>
              <a:t>1 </a:t>
            </a:r>
            <a:r>
              <a:rPr lang="ru-RU" sz="2000" b="1" dirty="0" smtClean="0">
                <a:ea typeface="MS PGothic" pitchFamily="34" charset="-128"/>
              </a:rPr>
              <a:t>странах</a:t>
            </a:r>
            <a:r>
              <a:rPr lang="en-US" sz="2000" b="1" dirty="0" smtClean="0">
                <a:ea typeface="MS PGothic" pitchFamily="34" charset="-128"/>
              </a:rPr>
              <a:t>; </a:t>
            </a:r>
            <a:r>
              <a:rPr lang="ru-RU" sz="2000" b="1" dirty="0" smtClean="0">
                <a:ea typeface="MS PGothic" pitchFamily="34" charset="-128"/>
              </a:rPr>
              <a:t>идет подготовка к внедрению на предприятиях в более чем 10 странах</a:t>
            </a:r>
            <a:r>
              <a:rPr lang="en-US" sz="2000" dirty="0" smtClean="0">
                <a:solidFill>
                  <a:schemeClr val="bg2"/>
                </a:solidFill>
                <a:ea typeface="MS PGothic" pitchFamily="34" charset="-128"/>
              </a:rPr>
              <a:t> </a:t>
            </a:r>
            <a:endParaRPr lang="en-US" sz="2000" dirty="0">
              <a:solidFill>
                <a:schemeClr val="bg2"/>
              </a:solidFill>
              <a:ea typeface="MS PGothic" pitchFamily="34" charset="-128"/>
            </a:endParaRPr>
          </a:p>
        </p:txBody>
      </p:sp>
      <p:pic>
        <p:nvPicPr>
          <p:cNvPr id="32772" name="Picture 4"/>
          <p:cNvPicPr>
            <a:picLocks noChangeAspect="1" noChangeArrowheads="1"/>
          </p:cNvPicPr>
          <p:nvPr/>
        </p:nvPicPr>
        <p:blipFill>
          <a:blip r:embed="rId3"/>
          <a:srcRect l="2066"/>
          <a:stretch>
            <a:fillRect/>
          </a:stretch>
        </p:blipFill>
        <p:spPr bwMode="auto">
          <a:xfrm>
            <a:off x="784225" y="2032000"/>
            <a:ext cx="8359775" cy="4167188"/>
          </a:xfrm>
          <a:prstGeom prst="rect">
            <a:avLst/>
          </a:prstGeom>
          <a:noFill/>
          <a:ln w="9525">
            <a:noFill/>
            <a:miter lim="800000"/>
            <a:headEnd/>
            <a:tailEnd/>
          </a:ln>
        </p:spPr>
      </p:pic>
      <p:grpSp>
        <p:nvGrpSpPr>
          <p:cNvPr id="32773" name="Group 5"/>
          <p:cNvGrpSpPr>
            <a:grpSpLocks/>
          </p:cNvGrpSpPr>
          <p:nvPr/>
        </p:nvGrpSpPr>
        <p:grpSpPr bwMode="auto">
          <a:xfrm>
            <a:off x="6048375" y="4770438"/>
            <a:ext cx="2609856" cy="307975"/>
            <a:chOff x="50" y="1277"/>
            <a:chExt cx="1644" cy="194"/>
          </a:xfrm>
        </p:grpSpPr>
        <p:sp>
          <p:nvSpPr>
            <p:cNvPr id="32795" name="Rectangle 6"/>
            <p:cNvSpPr>
              <a:spLocks noChangeArrowheads="1"/>
            </p:cNvSpPr>
            <p:nvPr/>
          </p:nvSpPr>
          <p:spPr bwMode="auto">
            <a:xfrm>
              <a:off x="50" y="1293"/>
              <a:ext cx="144" cy="144"/>
            </a:xfrm>
            <a:prstGeom prst="rect">
              <a:avLst/>
            </a:prstGeom>
            <a:solidFill>
              <a:schemeClr val="folHlink">
                <a:alpha val="59999"/>
              </a:schemeClr>
            </a:solidFill>
            <a:ln w="9525">
              <a:noFill/>
              <a:miter lim="800000"/>
              <a:headEnd/>
              <a:tailEnd/>
            </a:ln>
          </p:spPr>
          <p:txBody>
            <a:bodyPr wrap="none" anchor="ctr"/>
            <a:lstStyle/>
            <a:p>
              <a:endParaRPr lang="en-US"/>
            </a:p>
          </p:txBody>
        </p:sp>
        <p:sp>
          <p:nvSpPr>
            <p:cNvPr id="32796" name="Text Box 7"/>
            <p:cNvSpPr txBox="1">
              <a:spLocks noChangeArrowheads="1"/>
            </p:cNvSpPr>
            <p:nvPr/>
          </p:nvSpPr>
          <p:spPr bwMode="auto">
            <a:xfrm>
              <a:off x="227" y="1277"/>
              <a:ext cx="1467" cy="194"/>
            </a:xfrm>
            <a:prstGeom prst="rect">
              <a:avLst/>
            </a:prstGeom>
            <a:noFill/>
            <a:ln w="9525">
              <a:noFill/>
              <a:miter lim="800000"/>
              <a:headEnd/>
              <a:tailEnd/>
            </a:ln>
          </p:spPr>
          <p:txBody>
            <a:bodyPr wrap="none">
              <a:spAutoFit/>
            </a:bodyPr>
            <a:lstStyle/>
            <a:p>
              <a:pPr algn="l"/>
              <a:r>
                <a:rPr lang="ru-RU" sz="1400" b="1" dirty="0" smtClean="0"/>
                <a:t>В процессе обсуждения</a:t>
              </a:r>
              <a:endParaRPr lang="en-US" sz="1600" dirty="0"/>
            </a:p>
          </p:txBody>
        </p:sp>
      </p:grpSp>
      <p:grpSp>
        <p:nvGrpSpPr>
          <p:cNvPr id="32774" name="Group 8"/>
          <p:cNvGrpSpPr>
            <a:grpSpLocks/>
          </p:cNvGrpSpPr>
          <p:nvPr/>
        </p:nvGrpSpPr>
        <p:grpSpPr bwMode="auto">
          <a:xfrm>
            <a:off x="107950" y="4246563"/>
            <a:ext cx="2925770" cy="2105025"/>
            <a:chOff x="68" y="2739"/>
            <a:chExt cx="1843" cy="1326"/>
          </a:xfrm>
        </p:grpSpPr>
        <p:grpSp>
          <p:nvGrpSpPr>
            <p:cNvPr id="32790" name="Group 9"/>
            <p:cNvGrpSpPr>
              <a:grpSpLocks/>
            </p:cNvGrpSpPr>
            <p:nvPr/>
          </p:nvGrpSpPr>
          <p:grpSpPr bwMode="auto">
            <a:xfrm>
              <a:off x="136" y="2739"/>
              <a:ext cx="1089" cy="212"/>
              <a:chOff x="158" y="3475"/>
              <a:chExt cx="1089" cy="212"/>
            </a:xfrm>
          </p:grpSpPr>
          <p:sp>
            <p:nvSpPr>
              <p:cNvPr id="32793" name="Rectangle 10"/>
              <p:cNvSpPr>
                <a:spLocks noChangeArrowheads="1"/>
              </p:cNvSpPr>
              <p:nvPr/>
            </p:nvSpPr>
            <p:spPr bwMode="auto">
              <a:xfrm>
                <a:off x="158" y="3514"/>
                <a:ext cx="144" cy="144"/>
              </a:xfrm>
              <a:prstGeom prst="rect">
                <a:avLst/>
              </a:prstGeom>
              <a:solidFill>
                <a:srgbClr val="FF6600"/>
              </a:solidFill>
              <a:ln w="9525">
                <a:noFill/>
                <a:miter lim="800000"/>
                <a:headEnd/>
                <a:tailEnd/>
              </a:ln>
            </p:spPr>
            <p:txBody>
              <a:bodyPr wrap="none" anchor="ctr"/>
              <a:lstStyle/>
              <a:p>
                <a:endParaRPr lang="en-US"/>
              </a:p>
            </p:txBody>
          </p:sp>
          <p:sp>
            <p:nvSpPr>
              <p:cNvPr id="32794" name="Text Box 11"/>
              <p:cNvSpPr txBox="1">
                <a:spLocks noChangeArrowheads="1"/>
              </p:cNvSpPr>
              <p:nvPr/>
            </p:nvSpPr>
            <p:spPr bwMode="auto">
              <a:xfrm>
                <a:off x="340" y="3475"/>
                <a:ext cx="907" cy="212"/>
              </a:xfrm>
              <a:prstGeom prst="rect">
                <a:avLst/>
              </a:prstGeom>
              <a:noFill/>
              <a:ln w="9525">
                <a:noFill/>
                <a:miter lim="800000"/>
                <a:headEnd/>
                <a:tailEnd/>
              </a:ln>
            </p:spPr>
            <p:txBody>
              <a:bodyPr>
                <a:spAutoFit/>
              </a:bodyPr>
              <a:lstStyle/>
              <a:p>
                <a:pPr algn="l"/>
                <a:r>
                  <a:rPr lang="ru-RU" sz="1600" b="1" dirty="0" smtClean="0"/>
                  <a:t>действует</a:t>
                </a:r>
                <a:endParaRPr lang="en-US" sz="1600" b="1" dirty="0"/>
              </a:p>
            </p:txBody>
          </p:sp>
        </p:grpSp>
        <p:sp>
          <p:nvSpPr>
            <p:cNvPr id="32791" name="Rectangle 12"/>
            <p:cNvSpPr>
              <a:spLocks noChangeArrowheads="1"/>
            </p:cNvSpPr>
            <p:nvPr/>
          </p:nvSpPr>
          <p:spPr bwMode="auto">
            <a:xfrm>
              <a:off x="68" y="2999"/>
              <a:ext cx="1157" cy="1066"/>
            </a:xfrm>
            <a:prstGeom prst="rect">
              <a:avLst/>
            </a:prstGeom>
            <a:noFill/>
            <a:ln w="9525">
              <a:noFill/>
              <a:miter lim="800000"/>
              <a:headEnd/>
              <a:tailEnd/>
            </a:ln>
          </p:spPr>
          <p:txBody>
            <a:bodyPr/>
            <a:lstStyle/>
            <a:p>
              <a:pPr marL="342900" indent="-342900" algn="l" eaLnBrk="0" hangingPunct="0">
                <a:lnSpc>
                  <a:spcPct val="90000"/>
                </a:lnSpc>
                <a:spcBef>
                  <a:spcPct val="10000"/>
                </a:spcBef>
                <a:buFont typeface="Wingdings" pitchFamily="2" charset="2"/>
                <a:buNone/>
              </a:pPr>
              <a:r>
                <a:rPr lang="ru-RU" sz="1600" dirty="0" smtClean="0"/>
                <a:t>Южная Африка</a:t>
              </a:r>
              <a:endParaRPr lang="en-US" sz="1600" dirty="0"/>
            </a:p>
            <a:p>
              <a:pPr marL="342900" indent="-342900" algn="l" eaLnBrk="0" hangingPunct="0">
                <a:lnSpc>
                  <a:spcPct val="90000"/>
                </a:lnSpc>
                <a:spcBef>
                  <a:spcPct val="10000"/>
                </a:spcBef>
                <a:buFont typeface="Wingdings" pitchFamily="2" charset="2"/>
                <a:buNone/>
              </a:pPr>
              <a:r>
                <a:rPr lang="ru-RU" sz="1600" dirty="0" smtClean="0"/>
                <a:t>Молдова</a:t>
              </a:r>
              <a:endParaRPr lang="en-US" sz="1600" dirty="0"/>
            </a:p>
            <a:p>
              <a:pPr marL="342900" indent="-342900" algn="l" eaLnBrk="0" hangingPunct="0">
                <a:lnSpc>
                  <a:spcPct val="90000"/>
                </a:lnSpc>
                <a:spcBef>
                  <a:spcPct val="10000"/>
                </a:spcBef>
                <a:buFont typeface="Wingdings" pitchFamily="2" charset="2"/>
                <a:buNone/>
              </a:pPr>
              <a:r>
                <a:rPr lang="ru-RU" sz="1600" dirty="0" smtClean="0"/>
                <a:t>Россия</a:t>
              </a:r>
              <a:endParaRPr lang="en-US" sz="1600" dirty="0"/>
            </a:p>
            <a:p>
              <a:pPr marL="342900" indent="-342900" algn="l" eaLnBrk="0" hangingPunct="0">
                <a:lnSpc>
                  <a:spcPct val="90000"/>
                </a:lnSpc>
                <a:spcBef>
                  <a:spcPct val="10000"/>
                </a:spcBef>
                <a:buFont typeface="Wingdings" pitchFamily="2" charset="2"/>
                <a:buNone/>
              </a:pPr>
              <a:r>
                <a:rPr lang="ru-RU" sz="1600" dirty="0" smtClean="0"/>
                <a:t>Турция</a:t>
              </a:r>
              <a:endParaRPr lang="en-US" sz="1600" dirty="0"/>
            </a:p>
            <a:p>
              <a:pPr marL="342900" indent="-342900" algn="l" eaLnBrk="0" hangingPunct="0">
                <a:lnSpc>
                  <a:spcPct val="90000"/>
                </a:lnSpc>
                <a:spcBef>
                  <a:spcPct val="10000"/>
                </a:spcBef>
                <a:buFont typeface="Wingdings" pitchFamily="2" charset="2"/>
                <a:buNone/>
              </a:pPr>
              <a:r>
                <a:rPr lang="ru-RU" sz="1600" dirty="0" smtClean="0"/>
                <a:t>Эквадор</a:t>
              </a:r>
              <a:endParaRPr lang="en-US" sz="1600" dirty="0"/>
            </a:p>
            <a:p>
              <a:pPr marL="342900" indent="-342900" algn="l" eaLnBrk="0" hangingPunct="0">
                <a:lnSpc>
                  <a:spcPct val="90000"/>
                </a:lnSpc>
                <a:spcBef>
                  <a:spcPct val="10000"/>
                </a:spcBef>
                <a:buFont typeface="Wingdings" pitchFamily="2" charset="2"/>
                <a:buNone/>
              </a:pPr>
              <a:r>
                <a:rPr lang="ru-RU" sz="1600" dirty="0" smtClean="0"/>
                <a:t>Малайзия</a:t>
              </a:r>
              <a:endParaRPr lang="en-US" sz="1600" dirty="0"/>
            </a:p>
            <a:p>
              <a:pPr marL="342900" indent="-342900" algn="l" eaLnBrk="0" hangingPunct="0">
                <a:lnSpc>
                  <a:spcPct val="90000"/>
                </a:lnSpc>
                <a:spcBef>
                  <a:spcPct val="10000"/>
                </a:spcBef>
                <a:buFont typeface="Wingdings" pitchFamily="2" charset="2"/>
                <a:buNone/>
              </a:pPr>
              <a:endParaRPr lang="en-US" sz="1600" dirty="0"/>
            </a:p>
          </p:txBody>
        </p:sp>
        <p:sp>
          <p:nvSpPr>
            <p:cNvPr id="32792" name="Rectangle 13"/>
            <p:cNvSpPr>
              <a:spLocks noChangeArrowheads="1"/>
            </p:cNvSpPr>
            <p:nvPr/>
          </p:nvSpPr>
          <p:spPr bwMode="auto">
            <a:xfrm>
              <a:off x="1049" y="2817"/>
              <a:ext cx="862" cy="1190"/>
            </a:xfrm>
            <a:prstGeom prst="rect">
              <a:avLst/>
            </a:prstGeom>
            <a:noFill/>
            <a:ln w="9525">
              <a:noFill/>
              <a:miter lim="800000"/>
              <a:headEnd/>
              <a:tailEnd/>
            </a:ln>
          </p:spPr>
          <p:txBody>
            <a:bodyPr/>
            <a:lstStyle/>
            <a:p>
              <a:pPr marL="342900" indent="-342900" algn="l" eaLnBrk="0" hangingPunct="0">
                <a:lnSpc>
                  <a:spcPct val="90000"/>
                </a:lnSpc>
                <a:spcBef>
                  <a:spcPct val="10000"/>
                </a:spcBef>
                <a:buFont typeface="Wingdings" pitchFamily="2" charset="2"/>
                <a:buNone/>
              </a:pPr>
              <a:r>
                <a:rPr lang="en-US" sz="1600" b="1" dirty="0"/>
                <a:t>  </a:t>
              </a:r>
            </a:p>
            <a:p>
              <a:pPr marL="342900" indent="-342900" algn="l" eaLnBrk="0" hangingPunct="0">
                <a:lnSpc>
                  <a:spcPct val="90000"/>
                </a:lnSpc>
                <a:spcBef>
                  <a:spcPct val="30000"/>
                </a:spcBef>
                <a:buFont typeface="Wingdings" pitchFamily="2" charset="2"/>
                <a:buNone/>
              </a:pPr>
              <a:r>
                <a:rPr lang="ru-RU" sz="1600" dirty="0" err="1" smtClean="0"/>
                <a:t>Тайланд</a:t>
              </a:r>
              <a:endParaRPr lang="en-US" sz="1600" dirty="0"/>
            </a:p>
            <a:p>
              <a:pPr marL="342900" indent="-342900" algn="l" eaLnBrk="0" hangingPunct="0">
                <a:lnSpc>
                  <a:spcPct val="90000"/>
                </a:lnSpc>
                <a:spcBef>
                  <a:spcPct val="10000"/>
                </a:spcBef>
                <a:buFont typeface="Wingdings" pitchFamily="2" charset="2"/>
                <a:buNone/>
              </a:pPr>
              <a:r>
                <a:rPr lang="ru-RU" sz="1600" dirty="0" smtClean="0"/>
                <a:t>Вьетнам</a:t>
              </a:r>
              <a:endParaRPr lang="en-US" sz="1600" dirty="0"/>
            </a:p>
            <a:p>
              <a:pPr marL="342900" indent="-342900" algn="l" eaLnBrk="0" hangingPunct="0">
                <a:lnSpc>
                  <a:spcPct val="90000"/>
                </a:lnSpc>
                <a:spcBef>
                  <a:spcPct val="10000"/>
                </a:spcBef>
                <a:buFont typeface="Wingdings" pitchFamily="2" charset="2"/>
                <a:buNone/>
              </a:pPr>
              <a:r>
                <a:rPr lang="ru-RU" sz="1600" dirty="0" smtClean="0"/>
                <a:t>Филиппины</a:t>
              </a:r>
              <a:endParaRPr lang="en-US" sz="1600" dirty="0"/>
            </a:p>
            <a:p>
              <a:pPr marL="342900" indent="-342900" algn="l" eaLnBrk="0" hangingPunct="0">
                <a:lnSpc>
                  <a:spcPct val="90000"/>
                </a:lnSpc>
                <a:spcBef>
                  <a:spcPct val="10000"/>
                </a:spcBef>
                <a:buFont typeface="Wingdings" pitchFamily="2" charset="2"/>
                <a:buNone/>
              </a:pPr>
              <a:r>
                <a:rPr lang="ru-RU" sz="1600" dirty="0" smtClean="0"/>
                <a:t>Египет</a:t>
              </a:r>
              <a:endParaRPr lang="en-US" sz="1600" dirty="0"/>
            </a:p>
            <a:p>
              <a:pPr marL="342900" indent="-342900" algn="l" eaLnBrk="0" hangingPunct="0">
                <a:lnSpc>
                  <a:spcPct val="90000"/>
                </a:lnSpc>
                <a:spcBef>
                  <a:spcPct val="10000"/>
                </a:spcBef>
                <a:buFont typeface="Wingdings" pitchFamily="2" charset="2"/>
                <a:buNone/>
              </a:pPr>
              <a:r>
                <a:rPr lang="ru-RU" sz="1600" dirty="0" smtClean="0"/>
                <a:t>Индонезия</a:t>
              </a:r>
              <a:endParaRPr lang="en-US" sz="1600" dirty="0"/>
            </a:p>
            <a:p>
              <a:pPr marL="342900" indent="-342900" algn="l" eaLnBrk="0" hangingPunct="0">
                <a:lnSpc>
                  <a:spcPct val="90000"/>
                </a:lnSpc>
                <a:spcBef>
                  <a:spcPct val="10000"/>
                </a:spcBef>
                <a:buFont typeface="Wingdings" pitchFamily="2" charset="2"/>
                <a:buNone/>
              </a:pPr>
              <a:endParaRPr lang="en-US" sz="1600" dirty="0"/>
            </a:p>
          </p:txBody>
        </p:sp>
      </p:grpSp>
      <p:graphicFrame>
        <p:nvGraphicFramePr>
          <p:cNvPr id="32799" name="Group 31"/>
          <p:cNvGraphicFramePr>
            <a:graphicFrameLocks noGrp="1"/>
          </p:cNvGraphicFramePr>
          <p:nvPr/>
        </p:nvGraphicFramePr>
        <p:xfrm>
          <a:off x="3157538" y="5970588"/>
          <a:ext cx="5010150" cy="731520"/>
        </p:xfrm>
        <a:graphic>
          <a:graphicData uri="http://schemas.openxmlformats.org/drawingml/2006/table">
            <a:tbl>
              <a:tblPr/>
              <a:tblGrid>
                <a:gridCol w="1674812"/>
                <a:gridCol w="1670050"/>
                <a:gridCol w="1665288"/>
              </a:tblGrid>
              <a:tr h="214313">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ru-RU" sz="1200" b="1" i="0" u="none" strike="noStrike" cap="none" normalizeH="0" baseline="0" dirty="0" smtClean="0">
                          <a:ln>
                            <a:noFill/>
                          </a:ln>
                          <a:solidFill>
                            <a:srgbClr val="FF3300"/>
                          </a:solidFill>
                          <a:effectLst/>
                          <a:latin typeface="Arial" pitchFamily="34" charset="0"/>
                          <a:cs typeface="Arial" pitchFamily="34" charset="0"/>
                        </a:rPr>
                        <a:t>Вклад ЮНИДО</a:t>
                      </a:r>
                      <a:endParaRPr kumimoji="0" lang="en-US" sz="1200" b="1" i="0" u="none" strike="noStrike" cap="none" normalizeH="0" baseline="0" dirty="0" smtClean="0">
                        <a:ln>
                          <a:noFill/>
                        </a:ln>
                        <a:solidFill>
                          <a:srgbClr val="FF33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ru-RU" sz="1200" b="1" i="0" u="none" strike="noStrike" cap="none" normalizeH="0" baseline="0" dirty="0" smtClean="0">
                          <a:ln>
                            <a:noFill/>
                          </a:ln>
                          <a:solidFill>
                            <a:srgbClr val="FF3300"/>
                          </a:solidFill>
                          <a:effectLst/>
                          <a:latin typeface="Arial" pitchFamily="34" charset="0"/>
                          <a:cs typeface="Arial" pitchFamily="34" charset="0"/>
                        </a:rPr>
                        <a:t>Партнерское </a:t>
                      </a:r>
                      <a:r>
                        <a:rPr kumimoji="0" lang="ru-RU" sz="1200" b="1" i="0" u="none" strike="noStrike" cap="none" normalizeH="0" baseline="0" dirty="0" err="1" smtClean="0">
                          <a:ln>
                            <a:noFill/>
                          </a:ln>
                          <a:solidFill>
                            <a:srgbClr val="FF3300"/>
                          </a:solidFill>
                          <a:effectLst/>
                          <a:latin typeface="Arial" pitchFamily="34" charset="0"/>
                          <a:cs typeface="Arial" pitchFamily="34" charset="0"/>
                        </a:rPr>
                        <a:t>софинансирование</a:t>
                      </a:r>
                      <a:endParaRPr kumimoji="0" lang="en-US" sz="1200" b="1" i="0" u="none" strike="noStrike" cap="none" normalizeH="0" baseline="0" dirty="0" smtClean="0">
                        <a:ln>
                          <a:noFill/>
                        </a:ln>
                        <a:solidFill>
                          <a:srgbClr val="FF3300"/>
                        </a:solidFill>
                        <a:effectLst/>
                        <a:latin typeface="Arial"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ru-RU" sz="1200" b="1" i="0" u="none" strike="noStrike" cap="none" normalizeH="0" baseline="0" dirty="0" smtClean="0">
                          <a:ln>
                            <a:noFill/>
                          </a:ln>
                          <a:solidFill>
                            <a:srgbClr val="FF3300"/>
                          </a:solidFill>
                          <a:effectLst/>
                          <a:latin typeface="Arial" pitchFamily="34" charset="0"/>
                          <a:cs typeface="Arial" pitchFamily="34" charset="0"/>
                        </a:rPr>
                        <a:t>Общий бюджет проекта</a:t>
                      </a:r>
                      <a:endParaRPr kumimoji="0" lang="en-US" sz="1200" b="1" i="0" u="none" strike="noStrike" cap="none" normalizeH="0" baseline="0" dirty="0" smtClean="0">
                        <a:ln>
                          <a:noFill/>
                        </a:ln>
                        <a:solidFill>
                          <a:srgbClr val="FF3300"/>
                        </a:solidFill>
                        <a:effectLst/>
                        <a:latin typeface="Arial"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6538">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52 </a:t>
                      </a:r>
                      <a:r>
                        <a:rPr kumimoji="0" lang="ru-RU" sz="1200" b="1" i="0" u="none" strike="noStrike" cap="none" normalizeH="0" baseline="0" dirty="0" err="1" smtClean="0">
                          <a:ln>
                            <a:noFill/>
                          </a:ln>
                          <a:solidFill>
                            <a:schemeClr val="tx1"/>
                          </a:solidFill>
                          <a:effectLst/>
                          <a:latin typeface="Arial" pitchFamily="34" charset="0"/>
                          <a:cs typeface="Arial" pitchFamily="34" charset="0"/>
                        </a:rPr>
                        <a:t>млн</a:t>
                      </a:r>
                      <a:r>
                        <a:rPr kumimoji="0" lang="ru-RU" sz="1200" b="1" i="0" u="none" strike="noStrike" cap="none" normalizeH="0" baseline="0" dirty="0" smtClean="0">
                          <a:ln>
                            <a:noFill/>
                          </a:ln>
                          <a:solidFill>
                            <a:schemeClr val="tx1"/>
                          </a:solidFill>
                          <a:effectLst/>
                          <a:latin typeface="Arial" pitchFamily="34" charset="0"/>
                          <a:cs typeface="Arial" pitchFamily="34" charset="0"/>
                        </a:rPr>
                        <a:t> долл.США</a:t>
                      </a:r>
                      <a:endParaRPr kumimoji="0" lang="en-US" sz="1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426 </a:t>
                      </a:r>
                      <a:r>
                        <a:rPr kumimoji="0" lang="ru-RU" sz="1200" b="1" i="0" u="none" strike="noStrike" cap="none" normalizeH="0" baseline="0" dirty="0" err="1" smtClean="0">
                          <a:ln>
                            <a:noFill/>
                          </a:ln>
                          <a:solidFill>
                            <a:schemeClr val="tx1"/>
                          </a:solidFill>
                          <a:effectLst/>
                          <a:latin typeface="Arial" pitchFamily="34" charset="0"/>
                          <a:cs typeface="Arial" pitchFamily="34" charset="0"/>
                        </a:rPr>
                        <a:t>млн</a:t>
                      </a:r>
                      <a:r>
                        <a:rPr kumimoji="0" lang="ru-RU" sz="1200" b="1" i="0" u="none" strike="noStrike" cap="none" normalizeH="0" baseline="0" dirty="0" smtClean="0">
                          <a:ln>
                            <a:noFill/>
                          </a:ln>
                          <a:solidFill>
                            <a:schemeClr val="tx1"/>
                          </a:solidFill>
                          <a:effectLst/>
                          <a:latin typeface="Arial" pitchFamily="34" charset="0"/>
                          <a:cs typeface="Arial" pitchFamily="34" charset="0"/>
                        </a:rPr>
                        <a:t> долл.США</a:t>
                      </a:r>
                      <a:endParaRPr kumimoji="0" lang="en-US" sz="1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478 </a:t>
                      </a:r>
                      <a:r>
                        <a:rPr kumimoji="0" lang="ru-RU" sz="1200" b="1" i="0" u="none" strike="noStrike" cap="none" normalizeH="0" baseline="0" dirty="0" err="1" smtClean="0">
                          <a:ln>
                            <a:noFill/>
                          </a:ln>
                          <a:solidFill>
                            <a:schemeClr val="tx1"/>
                          </a:solidFill>
                          <a:effectLst/>
                          <a:latin typeface="Arial" pitchFamily="34" charset="0"/>
                          <a:cs typeface="Arial" pitchFamily="34" charset="0"/>
                        </a:rPr>
                        <a:t>млн</a:t>
                      </a:r>
                      <a:r>
                        <a:rPr kumimoji="0" lang="ru-RU" sz="1200" b="1" i="0" u="none" strike="noStrike" cap="none" normalizeH="0" baseline="0" dirty="0" smtClean="0">
                          <a:ln>
                            <a:noFill/>
                          </a:ln>
                          <a:solidFill>
                            <a:schemeClr val="tx1"/>
                          </a:solidFill>
                          <a:effectLst/>
                          <a:latin typeface="Arial" pitchFamily="34" charset="0"/>
                          <a:cs typeface="Arial" pitchFamily="34" charset="0"/>
                        </a:rPr>
                        <a:t> долл.США</a:t>
                      </a:r>
                      <a:endParaRPr kumimoji="0" lang="en-US" sz="1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r>
            </a:tbl>
          </a:graphicData>
        </a:graphic>
      </p:graphicFrame>
      <p:pic>
        <p:nvPicPr>
          <p:cNvPr id="32789" name="Picture 9" descr="C:\Documents and Settings\SackdaS\Desktop\2011\Unido_E_black.jpg"/>
          <p:cNvPicPr>
            <a:picLocks noChangeAspect="1" noChangeArrowheads="1"/>
          </p:cNvPicPr>
          <p:nvPr/>
        </p:nvPicPr>
        <p:blipFill>
          <a:blip r:embed="rId4"/>
          <a:srcRect/>
          <a:stretch>
            <a:fillRect/>
          </a:stretch>
        </p:blipFill>
        <p:spPr bwMode="auto">
          <a:xfrm>
            <a:off x="9525" y="28575"/>
            <a:ext cx="3427413" cy="638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638176"/>
            <a:ext cx="9144000" cy="623888"/>
          </a:xfrm>
        </p:spPr>
        <p:txBody>
          <a:bodyPr/>
          <a:lstStyle/>
          <a:p>
            <a:pPr eaLnBrk="1" hangingPunct="1"/>
            <a:r>
              <a:rPr lang="ru-RU" sz="3600" dirty="0" smtClean="0"/>
              <a:t>ЮНИДО в РФ</a:t>
            </a:r>
            <a:endParaRPr lang="en-US" sz="3600" dirty="0" smtClean="0"/>
          </a:p>
        </p:txBody>
      </p:sp>
      <p:pic>
        <p:nvPicPr>
          <p:cNvPr id="33795" name="Picture 9" descr="C:\Documents and Settings\SackdaS\Desktop\2011\Unido_E_black.jpg"/>
          <p:cNvPicPr>
            <a:picLocks noChangeAspect="1" noChangeArrowheads="1"/>
          </p:cNvPicPr>
          <p:nvPr/>
        </p:nvPicPr>
        <p:blipFill>
          <a:blip r:embed="rId3"/>
          <a:srcRect/>
          <a:stretch>
            <a:fillRect/>
          </a:stretch>
        </p:blipFill>
        <p:spPr bwMode="auto">
          <a:xfrm>
            <a:off x="9525" y="28575"/>
            <a:ext cx="3427413" cy="638175"/>
          </a:xfrm>
          <a:prstGeom prst="rect">
            <a:avLst/>
          </a:prstGeom>
          <a:noFill/>
          <a:ln w="9525">
            <a:noFill/>
            <a:miter lim="800000"/>
            <a:headEnd/>
            <a:tailEnd/>
          </a:ln>
        </p:spPr>
      </p:pic>
      <p:sp>
        <p:nvSpPr>
          <p:cNvPr id="33796" name="Rectangle 3"/>
          <p:cNvSpPr>
            <a:spLocks noChangeArrowheads="1"/>
          </p:cNvSpPr>
          <p:nvPr/>
        </p:nvSpPr>
        <p:spPr bwMode="auto">
          <a:xfrm>
            <a:off x="269875" y="1915882"/>
            <a:ext cx="8658225" cy="4806950"/>
          </a:xfrm>
          <a:prstGeom prst="rect">
            <a:avLst/>
          </a:prstGeom>
          <a:noFill/>
          <a:ln w="9525">
            <a:noFill/>
            <a:miter lim="800000"/>
            <a:headEnd/>
            <a:tailEnd/>
          </a:ln>
        </p:spPr>
        <p:txBody>
          <a:bodyPr/>
          <a:lstStyle/>
          <a:p>
            <a:pPr marL="347663" indent="-347663" algn="l">
              <a:lnSpc>
                <a:spcPct val="90000"/>
              </a:lnSpc>
              <a:spcBef>
                <a:spcPct val="50000"/>
              </a:spcBef>
              <a:buFont typeface="Wingdings" pitchFamily="2" charset="2"/>
              <a:buNone/>
            </a:pPr>
            <a:r>
              <a:rPr lang="ru-RU" sz="1800" b="1" dirty="0" smtClean="0"/>
              <a:t>Будет финансироваться ГЭФ</a:t>
            </a:r>
            <a:r>
              <a:rPr lang="en-US" sz="1800" b="1" dirty="0" smtClean="0">
                <a:ea typeface="MS Mincho" pitchFamily="49" charset="-128"/>
              </a:rPr>
              <a:t>		</a:t>
            </a:r>
            <a:r>
              <a:rPr lang="ru-RU" sz="1800" b="1" dirty="0" smtClean="0">
                <a:ea typeface="MS Mincho" pitchFamily="49" charset="-128"/>
              </a:rPr>
              <a:t>	Сроки</a:t>
            </a:r>
            <a:r>
              <a:rPr lang="en-US" sz="1800" b="1" dirty="0" smtClean="0">
                <a:ea typeface="MS Mincho" pitchFamily="49" charset="-128"/>
              </a:rPr>
              <a:t>: 2013 -2017</a:t>
            </a:r>
          </a:p>
          <a:p>
            <a:pPr marL="347663" indent="-347663" algn="l">
              <a:lnSpc>
                <a:spcPct val="90000"/>
              </a:lnSpc>
              <a:spcBef>
                <a:spcPct val="50000"/>
              </a:spcBef>
              <a:buFont typeface="Wingdings" pitchFamily="2" charset="2"/>
              <a:buNone/>
            </a:pPr>
            <a:r>
              <a:rPr lang="ru-RU" sz="1800" b="1" dirty="0" smtClean="0">
                <a:ea typeface="MS Mincho" pitchFamily="49" charset="-128"/>
              </a:rPr>
              <a:t>Предполагаемый бюджет ГЭФ</a:t>
            </a:r>
            <a:r>
              <a:rPr lang="en-US" sz="1800" b="1" dirty="0" smtClean="0">
                <a:ea typeface="MS Mincho" pitchFamily="49" charset="-128"/>
              </a:rPr>
              <a:t>:  24.0 </a:t>
            </a:r>
            <a:r>
              <a:rPr lang="ru-RU" sz="1800" b="1" dirty="0" err="1" smtClean="0">
                <a:ea typeface="MS Mincho" pitchFamily="49" charset="-128"/>
              </a:rPr>
              <a:t>млн</a:t>
            </a:r>
            <a:r>
              <a:rPr lang="ru-RU" sz="1800" b="1" dirty="0" smtClean="0">
                <a:ea typeface="MS Mincho" pitchFamily="49" charset="-128"/>
              </a:rPr>
              <a:t> долл. США</a:t>
            </a:r>
            <a:r>
              <a:rPr lang="en-US" sz="1800" b="1" dirty="0" smtClean="0">
                <a:ea typeface="MS Mincho" pitchFamily="49" charset="-128"/>
              </a:rPr>
              <a:t>   </a:t>
            </a:r>
            <a:r>
              <a:rPr lang="ru-RU" sz="1800" b="1" dirty="0" err="1" smtClean="0">
                <a:ea typeface="MS Mincho" pitchFamily="49" charset="-128"/>
              </a:rPr>
              <a:t>Софинансирование</a:t>
            </a:r>
            <a:r>
              <a:rPr lang="en-US" sz="1800" b="1" dirty="0" smtClean="0">
                <a:ea typeface="MS Mincho" pitchFamily="49" charset="-128"/>
              </a:rPr>
              <a:t>:  </a:t>
            </a:r>
            <a:r>
              <a:rPr lang="ru-RU" sz="1800" b="1" dirty="0" smtClean="0">
                <a:ea typeface="MS Mincho" pitchFamily="49" charset="-128"/>
              </a:rPr>
              <a:t>	</a:t>
            </a:r>
            <a:r>
              <a:rPr lang="en-US" sz="1800" b="1" dirty="0" smtClean="0">
                <a:ea typeface="MS Mincho" pitchFamily="49" charset="-128"/>
              </a:rPr>
              <a:t>100 </a:t>
            </a:r>
            <a:r>
              <a:rPr lang="ru-RU" sz="1800" b="1" dirty="0" smtClean="0">
                <a:ea typeface="MS Mincho" pitchFamily="49" charset="-128"/>
              </a:rPr>
              <a:t>млн. долл. США</a:t>
            </a:r>
            <a:endParaRPr lang="en-US" sz="1800" b="1" dirty="0" smtClean="0">
              <a:ea typeface="MS Mincho" pitchFamily="49" charset="-128"/>
            </a:endParaRPr>
          </a:p>
          <a:p>
            <a:pPr marL="347663" indent="-347663" algn="l">
              <a:lnSpc>
                <a:spcPct val="90000"/>
              </a:lnSpc>
              <a:spcBef>
                <a:spcPct val="50000"/>
              </a:spcBef>
              <a:buFont typeface="Wingdings" pitchFamily="2" charset="2"/>
              <a:buChar char="Ø"/>
            </a:pPr>
            <a:r>
              <a:rPr lang="ru-RU" sz="1800" dirty="0" smtClean="0">
                <a:ea typeface="MS Mincho" pitchFamily="49" charset="-128"/>
              </a:rPr>
              <a:t>Создание комплексной стратегии для передачи </a:t>
            </a:r>
            <a:r>
              <a:rPr lang="ru-RU" sz="1800" dirty="0" err="1" smtClean="0">
                <a:ea typeface="MS Mincho" pitchFamily="49" charset="-128"/>
              </a:rPr>
              <a:t>низкоуглеродных</a:t>
            </a:r>
            <a:r>
              <a:rPr lang="ru-RU" sz="1800" dirty="0" smtClean="0">
                <a:ea typeface="MS Mincho" pitchFamily="49" charset="-128"/>
              </a:rPr>
              <a:t> технологий и их внедрение</a:t>
            </a:r>
            <a:endParaRPr lang="en-US" sz="1800" dirty="0" smtClean="0">
              <a:ea typeface="MS Mincho" pitchFamily="49" charset="-128"/>
            </a:endParaRPr>
          </a:p>
          <a:p>
            <a:pPr marL="347663" indent="-347663" algn="l">
              <a:lnSpc>
                <a:spcPct val="90000"/>
              </a:lnSpc>
              <a:spcBef>
                <a:spcPct val="50000"/>
              </a:spcBef>
              <a:buFont typeface="Wingdings" pitchFamily="2" charset="2"/>
              <a:buChar char="Ø"/>
            </a:pPr>
            <a:r>
              <a:rPr lang="ru-RU" sz="1800" dirty="0" smtClean="0">
                <a:ea typeface="MS Mincho" pitchFamily="49" charset="-128"/>
              </a:rPr>
              <a:t>Укрепление </a:t>
            </a:r>
            <a:r>
              <a:rPr lang="ru-RU" sz="1800" dirty="0" err="1" smtClean="0">
                <a:ea typeface="MS Mincho" pitchFamily="49" charset="-128"/>
              </a:rPr>
              <a:t>институционной</a:t>
            </a:r>
            <a:r>
              <a:rPr lang="ru-RU" sz="1800" dirty="0" smtClean="0">
                <a:ea typeface="MS Mincho" pitchFamily="49" charset="-128"/>
              </a:rPr>
              <a:t> базы и создание механизма передачи </a:t>
            </a:r>
            <a:r>
              <a:rPr lang="ru-RU" sz="1800" dirty="0" err="1" smtClean="0">
                <a:ea typeface="MS Mincho" pitchFamily="49" charset="-128"/>
              </a:rPr>
              <a:t>низкоуглеродных</a:t>
            </a:r>
            <a:r>
              <a:rPr lang="ru-RU" sz="1800" dirty="0" smtClean="0">
                <a:ea typeface="MS Mincho" pitchFamily="49" charset="-128"/>
              </a:rPr>
              <a:t> технологий, а также стимулирование, разработка и реализация программ по их внедрению</a:t>
            </a:r>
            <a:endParaRPr lang="en-US" sz="1800" dirty="0" smtClean="0">
              <a:ea typeface="MS Mincho" pitchFamily="49" charset="-128"/>
            </a:endParaRPr>
          </a:p>
          <a:p>
            <a:pPr marL="347663" indent="-347663" algn="l">
              <a:lnSpc>
                <a:spcPct val="90000"/>
              </a:lnSpc>
              <a:spcBef>
                <a:spcPct val="50000"/>
              </a:spcBef>
              <a:buFont typeface="Wingdings" pitchFamily="2" charset="2"/>
              <a:buChar char="Ø"/>
            </a:pPr>
            <a:r>
              <a:rPr lang="ru-RU" sz="1800" dirty="0" smtClean="0">
                <a:ea typeface="MS Mincho" pitchFamily="49" charset="-128"/>
              </a:rPr>
              <a:t>Демонстрация  выбранных современных </a:t>
            </a:r>
            <a:r>
              <a:rPr lang="ru-RU" sz="1800" dirty="0" err="1" smtClean="0">
                <a:ea typeface="MS Mincho" pitchFamily="49" charset="-128"/>
              </a:rPr>
              <a:t>низкоуглеродных</a:t>
            </a:r>
            <a:r>
              <a:rPr lang="ru-RU" sz="1800" dirty="0" smtClean="0">
                <a:ea typeface="MS Mincho" pitchFamily="49" charset="-128"/>
              </a:rPr>
              <a:t> технологий на российском рынке с передачей производственных мощностей </a:t>
            </a:r>
            <a:endParaRPr lang="en-US" sz="1800" dirty="0" smtClean="0">
              <a:ea typeface="MS Mincho" pitchFamily="49" charset="-128"/>
            </a:endParaRPr>
          </a:p>
          <a:p>
            <a:pPr marL="347663" indent="-347663" algn="l">
              <a:lnSpc>
                <a:spcPct val="90000"/>
              </a:lnSpc>
              <a:spcBef>
                <a:spcPct val="50000"/>
              </a:spcBef>
              <a:buFont typeface="Wingdings" pitchFamily="2" charset="2"/>
              <a:buChar char="Ø"/>
            </a:pPr>
            <a:r>
              <a:rPr lang="ru-RU" sz="1800" dirty="0" smtClean="0">
                <a:ea typeface="MS Mincho" pitchFamily="49" charset="-128"/>
              </a:rPr>
              <a:t>Обеспечение целевой специализированной поддержки в процессе освоения рынка</a:t>
            </a:r>
          </a:p>
          <a:p>
            <a:pPr marL="347663" indent="-347663" algn="l">
              <a:lnSpc>
                <a:spcPct val="90000"/>
              </a:lnSpc>
              <a:spcBef>
                <a:spcPct val="50000"/>
              </a:spcBef>
              <a:buFont typeface="Wingdings" pitchFamily="2" charset="2"/>
              <a:buNone/>
            </a:pPr>
            <a:r>
              <a:rPr lang="ru-RU" sz="1800" dirty="0" smtClean="0">
                <a:ea typeface="MS Mincho" pitchFamily="49" charset="-128"/>
              </a:rPr>
              <a:t>Предоставление помощи для адаптации российской науки, промышленности и бизнеса к внедрению  инновационных технологий</a:t>
            </a:r>
            <a:endParaRPr lang="en-US" sz="1800" dirty="0" smtClean="0">
              <a:ea typeface="MS Mincho" pitchFamily="49" charset="-128"/>
            </a:endParaRPr>
          </a:p>
          <a:p>
            <a:pPr marL="347663" indent="-347663" algn="l">
              <a:lnSpc>
                <a:spcPct val="90000"/>
              </a:lnSpc>
              <a:spcBef>
                <a:spcPct val="50000"/>
              </a:spcBef>
              <a:buFont typeface="Wingdings" pitchFamily="2" charset="2"/>
              <a:buChar char="Ø"/>
            </a:pPr>
            <a:r>
              <a:rPr lang="ru-RU" sz="1800" dirty="0" smtClean="0">
                <a:ea typeface="MS Mincho" pitchFamily="49" charset="-128"/>
              </a:rPr>
              <a:t>Создание и расширение механизмов инвестирования</a:t>
            </a:r>
            <a:endParaRPr lang="ru-RU" sz="1800" dirty="0">
              <a:ea typeface="MS Mincho" pitchFamily="49" charset="-128"/>
            </a:endParaRPr>
          </a:p>
        </p:txBody>
      </p:sp>
      <p:sp>
        <p:nvSpPr>
          <p:cNvPr id="33797" name="Rectangle 2"/>
          <p:cNvSpPr>
            <a:spLocks noChangeArrowheads="1"/>
          </p:cNvSpPr>
          <p:nvPr/>
        </p:nvSpPr>
        <p:spPr bwMode="auto">
          <a:xfrm>
            <a:off x="268288" y="1479774"/>
            <a:ext cx="8837612" cy="436108"/>
          </a:xfrm>
          <a:prstGeom prst="rect">
            <a:avLst/>
          </a:prstGeom>
          <a:noFill/>
          <a:ln w="9525">
            <a:noFill/>
            <a:miter lim="800000"/>
            <a:headEnd/>
            <a:tailEnd/>
          </a:ln>
        </p:spPr>
        <p:txBody>
          <a:bodyPr anchor="ctr"/>
          <a:lstStyle/>
          <a:p>
            <a:pPr algn="l"/>
            <a:r>
              <a:rPr lang="ru-RU" sz="3200" b="1" dirty="0" smtClean="0">
                <a:solidFill>
                  <a:srgbClr val="2F93D1"/>
                </a:solidFill>
                <a:latin typeface="Calibri" pitchFamily="34" charset="0"/>
              </a:rPr>
              <a:t>Проект</a:t>
            </a:r>
            <a:r>
              <a:rPr lang="en-NZ" sz="3200" b="1" dirty="0" smtClean="0">
                <a:solidFill>
                  <a:srgbClr val="2F93D1"/>
                </a:solidFill>
                <a:latin typeface="Calibri" pitchFamily="34" charset="0"/>
              </a:rPr>
              <a:t>:</a:t>
            </a:r>
            <a:r>
              <a:rPr lang="en-NZ" sz="3200" dirty="0" smtClean="0">
                <a:solidFill>
                  <a:srgbClr val="2F93D1"/>
                </a:solidFill>
                <a:latin typeface="Calibri" pitchFamily="34" charset="0"/>
              </a:rPr>
              <a:t> </a:t>
            </a:r>
            <a:r>
              <a:rPr lang="ru-RU" sz="3200" dirty="0" smtClean="0">
                <a:solidFill>
                  <a:srgbClr val="2F93D1"/>
                </a:solidFill>
                <a:latin typeface="Calibri" pitchFamily="34" charset="0"/>
              </a:rPr>
              <a:t>Передача </a:t>
            </a:r>
            <a:r>
              <a:rPr lang="ru-RU" sz="3200" dirty="0" err="1" smtClean="0">
                <a:solidFill>
                  <a:srgbClr val="2F93D1"/>
                </a:solidFill>
                <a:latin typeface="Calibri" pitchFamily="34" charset="0"/>
              </a:rPr>
              <a:t>низкоуглеродных</a:t>
            </a:r>
            <a:r>
              <a:rPr lang="ru-RU" sz="3200" dirty="0" smtClean="0">
                <a:solidFill>
                  <a:srgbClr val="2F93D1"/>
                </a:solidFill>
                <a:latin typeface="Calibri" pitchFamily="34" charset="0"/>
              </a:rPr>
              <a:t> технологий</a:t>
            </a:r>
            <a:r>
              <a:rPr lang="en-NZ" sz="3200" dirty="0" smtClean="0">
                <a:solidFill>
                  <a:srgbClr val="2F93D1"/>
                </a:solidFill>
                <a:latin typeface="Calibri" pitchFamily="34" charset="0"/>
              </a:rPr>
              <a:t> </a:t>
            </a:r>
            <a:endParaRPr lang="en-US" sz="3200" dirty="0" smtClean="0">
              <a:solidFill>
                <a:srgbClr val="2F93D1"/>
              </a:solidFill>
              <a:latin typeface="Calibri" pitchFamily="34" charset="0"/>
            </a:endParaRPr>
          </a:p>
          <a:p>
            <a:pPr algn="l"/>
            <a:r>
              <a:rPr lang="en-NZ" sz="3200" dirty="0" smtClean="0">
                <a:solidFill>
                  <a:srgbClr val="2F93D1"/>
                </a:solidFill>
                <a:latin typeface="Calibri" pitchFamily="34" charset="0"/>
              </a:rPr>
              <a:t> </a:t>
            </a:r>
            <a:endParaRPr lang="en-US" sz="3200" dirty="0">
              <a:solidFill>
                <a:srgbClr val="2F93D1"/>
              </a:solidFill>
              <a:latin typeface="Calibri"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C:\Documents and Settings\SackdaS\Desktop\IDR-poster_landscape1_v2.jpg"/>
          <p:cNvPicPr>
            <a:picLocks noChangeAspect="1" noChangeArrowheads="1"/>
          </p:cNvPicPr>
          <p:nvPr/>
        </p:nvPicPr>
        <p:blipFill>
          <a:blip r:embed="rId3"/>
          <a:srcRect l="18877" t="46712" r="37581" b="7175"/>
          <a:stretch>
            <a:fillRect/>
          </a:stretch>
        </p:blipFill>
        <p:spPr bwMode="auto">
          <a:xfrm>
            <a:off x="0" y="0"/>
            <a:ext cx="9167813" cy="6858000"/>
          </a:xfrm>
          <a:prstGeom prst="rect">
            <a:avLst/>
          </a:prstGeom>
          <a:noFill/>
          <a:ln w="9525">
            <a:noFill/>
            <a:miter lim="800000"/>
            <a:headEnd/>
            <a:tailEnd/>
          </a:ln>
        </p:spPr>
      </p:pic>
      <p:sp>
        <p:nvSpPr>
          <p:cNvPr id="5" name="Rectangle 2"/>
          <p:cNvSpPr>
            <a:spLocks noGrp="1" noChangeArrowheads="1"/>
          </p:cNvSpPr>
          <p:nvPr>
            <p:ph type="title"/>
          </p:nvPr>
        </p:nvSpPr>
        <p:spPr>
          <a:xfrm>
            <a:off x="0" y="5715000"/>
            <a:ext cx="9144000" cy="1143000"/>
          </a:xfrm>
        </p:spPr>
        <p:txBody>
          <a:bodyPr/>
          <a:lstStyle/>
          <a:p>
            <a:pPr>
              <a:defRPr/>
            </a:pPr>
            <a:r>
              <a:rPr lang="en-US" sz="3000" cap="small" dirty="0" smtClean="0">
                <a:solidFill>
                  <a:schemeClr val="bg1"/>
                </a:solidFill>
                <a:effectLst>
                  <a:outerShdw blurRad="38100" dist="38100" dir="2700000" algn="tl">
                    <a:srgbClr val="000000">
                      <a:alpha val="43137"/>
                    </a:srgbClr>
                  </a:outerShdw>
                </a:effectLst>
              </a:rPr>
              <a:t>www.unido.org</a:t>
            </a:r>
          </a:p>
        </p:txBody>
      </p:sp>
      <p:sp>
        <p:nvSpPr>
          <p:cNvPr id="6" name="Rectangle 2"/>
          <p:cNvSpPr txBox="1">
            <a:spLocks noChangeArrowheads="1"/>
          </p:cNvSpPr>
          <p:nvPr/>
        </p:nvSpPr>
        <p:spPr bwMode="auto">
          <a:xfrm>
            <a:off x="0" y="2754313"/>
            <a:ext cx="9144000" cy="1143000"/>
          </a:xfrm>
          <a:prstGeom prst="rect">
            <a:avLst/>
          </a:prstGeom>
          <a:noFill/>
          <a:ln w="9525">
            <a:noFill/>
            <a:miter lim="800000"/>
            <a:headEnd/>
            <a:tailEnd/>
          </a:ln>
        </p:spPr>
        <p:txBody>
          <a:bodyPr anchor="ctr"/>
          <a:lstStyle/>
          <a:p>
            <a:pPr algn="ctr" eaLnBrk="0" hangingPunct="0">
              <a:defRPr/>
            </a:pPr>
            <a:r>
              <a:rPr lang="ru-RU" sz="8000" b="1" kern="0" cap="small" dirty="0" smtClean="0">
                <a:solidFill>
                  <a:schemeClr val="bg1"/>
                </a:solidFill>
                <a:effectLst>
                  <a:outerShdw blurRad="38100" dist="38100" dir="2700000" algn="tl">
                    <a:srgbClr val="000000">
                      <a:alpha val="43137"/>
                    </a:srgbClr>
                  </a:outerShdw>
                </a:effectLst>
                <a:latin typeface="Calibri" pitchFamily="34" charset="0"/>
                <a:ea typeface="+mj-ea"/>
                <a:cs typeface="+mj-cs"/>
              </a:rPr>
              <a:t>СПАСИБО ЗА ВНИМАНИЕ</a:t>
            </a:r>
            <a:endParaRPr lang="en-US" sz="8000" b="1" kern="0" cap="small" dirty="0">
              <a:solidFill>
                <a:schemeClr val="bg1"/>
              </a:solidFill>
              <a:effectLst>
                <a:outerShdw blurRad="38100" dist="38100" dir="2700000" algn="tl">
                  <a:srgbClr val="000000">
                    <a:alpha val="43137"/>
                  </a:srgbClr>
                </a:outerShdw>
              </a:effectLst>
              <a:latin typeface="Calibri" pitchFamily="34" charset="0"/>
              <a:ea typeface="+mj-ea"/>
              <a:cs typeface="+mj-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MetaBold-Roman"/>
        <a:ea typeface=""/>
        <a:cs typeface="Arial"/>
      </a:majorFont>
      <a:minorFont>
        <a:latin typeface="MetaBook-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10522</TotalTime>
  <Words>4044</Words>
  <Application>Microsoft Office PowerPoint</Application>
  <PresentationFormat>Экран (4:3)</PresentationFormat>
  <Paragraphs>517</Paragraphs>
  <Slides>36</Slides>
  <Notes>36</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Default Design</vt:lpstr>
      <vt:lpstr>Слайд 1</vt:lpstr>
      <vt:lpstr>Слайд 2</vt:lpstr>
      <vt:lpstr>   План</vt:lpstr>
      <vt:lpstr>Тренды</vt:lpstr>
      <vt:lpstr>Слайд 5</vt:lpstr>
      <vt:lpstr>Слайд 6</vt:lpstr>
      <vt:lpstr>Слайд 7</vt:lpstr>
      <vt:lpstr>Слайд 8</vt:lpstr>
      <vt:lpstr>Прогноз потребности стран в производстве энергии</vt:lpstr>
      <vt:lpstr>Преимущества</vt:lpstr>
      <vt:lpstr>Окружающая среда</vt:lpstr>
      <vt:lpstr>Экономика</vt:lpstr>
      <vt:lpstr>Существуют также возможности дополнительного увеличения эффективности энергопотребления</vt:lpstr>
      <vt:lpstr>Политика</vt:lpstr>
      <vt:lpstr>Преодоление барьеров на пути повышения энергоэффективности в промышленности</vt:lpstr>
      <vt:lpstr>Международные коллективные действия по обеспечению энергоэффективности в промышленности</vt:lpstr>
      <vt:lpstr>Слайд 17</vt:lpstr>
      <vt:lpstr>Слайд 18</vt:lpstr>
      <vt:lpstr>Слайд 19</vt:lpstr>
      <vt:lpstr>Слайд 20</vt:lpstr>
      <vt:lpstr>Слайд 21</vt:lpstr>
      <vt:lpstr>Ситуация в России</vt:lpstr>
      <vt:lpstr>Общая стоимость потребления энергии в процентном отношении к ВВП</vt:lpstr>
      <vt:lpstr>Прогноз потребности в энергопотреблении в России 2009-2035</vt:lpstr>
      <vt:lpstr>Потенциальное энергосбережение в России по отраслям промышленности в 2008 г.</vt:lpstr>
      <vt:lpstr>Потенциальное снижение первичных энергоресурсов в России</vt:lpstr>
      <vt:lpstr>Слайд 27</vt:lpstr>
      <vt:lpstr>Слайд 28</vt:lpstr>
      <vt:lpstr>Партнерство ЮНИДО и РФ</vt:lpstr>
      <vt:lpstr>ЮНИДО в РФ</vt:lpstr>
      <vt:lpstr>ЮНИДО в РФ</vt:lpstr>
      <vt:lpstr>Слайд 32</vt:lpstr>
      <vt:lpstr>Слайд 33</vt:lpstr>
      <vt:lpstr>Программа ЮНИДО EnMS/ISO 50001</vt:lpstr>
      <vt:lpstr>ЮНИДО в РФ</vt:lpstr>
      <vt:lpstr>www.unido.org</vt:lpstr>
    </vt:vector>
  </TitlesOfParts>
  <Company>UNOV</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segui</dc:creator>
  <cp:lastModifiedBy>3</cp:lastModifiedBy>
  <cp:revision>862</cp:revision>
  <dcterms:created xsi:type="dcterms:W3CDTF">2008-01-28T10:27:53Z</dcterms:created>
  <dcterms:modified xsi:type="dcterms:W3CDTF">2012-03-05T12:13:21Z</dcterms:modified>
</cp:coreProperties>
</file>